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06" r:id="rId15"/>
    <p:sldId id="269" r:id="rId16"/>
    <p:sldId id="307" r:id="rId17"/>
    <p:sldId id="270" r:id="rId18"/>
    <p:sldId id="271" r:id="rId19"/>
    <p:sldId id="272" r:id="rId20"/>
    <p:sldId id="273" r:id="rId21"/>
    <p:sldId id="274" r:id="rId22"/>
    <p:sldId id="275" r:id="rId23"/>
    <p:sldId id="309" r:id="rId24"/>
    <p:sldId id="276" r:id="rId25"/>
    <p:sldId id="277" r:id="rId26"/>
    <p:sldId id="278" r:id="rId27"/>
    <p:sldId id="279" r:id="rId28"/>
    <p:sldId id="308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B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95081F7-7366-4853-B043-54823B948408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F30585C-6C29-4D58-AA18-D343B192E7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0585C-6C29-4D58-AA18-D343B192E7E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362200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Introduction </a:t>
            </a:r>
            <a:r>
              <a:rPr lang="en-US" sz="6000" dirty="0" smtClean="0">
                <a:solidFill>
                  <a:srgbClr val="FFFF00"/>
                </a:solidFill>
              </a:rPr>
              <a:t>to </a:t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Artificial </a:t>
            </a:r>
            <a:r>
              <a:rPr lang="en-US" dirty="0" smtClean="0">
                <a:solidFill>
                  <a:srgbClr val="FF0000"/>
                </a:solidFill>
              </a:rPr>
              <a:t>Intelligence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b="1" dirty="0" smtClean="0">
              <a:solidFill>
                <a:srgbClr val="FFFF00"/>
              </a:solidFill>
            </a:endParaRPr>
          </a:p>
          <a:p>
            <a:pPr algn="ctr"/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Goals of AI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The definitions of AI gives four possible goals to </a:t>
            </a:r>
            <a:r>
              <a:rPr lang="en-US" b="1" dirty="0" smtClean="0"/>
              <a:t>achieve</a:t>
            </a:r>
            <a:r>
              <a:rPr lang="en-US" b="1" dirty="0" smtClean="0"/>
              <a:t>: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1. Systems that </a:t>
            </a:r>
            <a:r>
              <a:rPr lang="en-US" b="1" dirty="0" smtClean="0">
                <a:solidFill>
                  <a:srgbClr val="FF0000"/>
                </a:solidFill>
              </a:rPr>
              <a:t>think</a:t>
            </a:r>
            <a:r>
              <a:rPr lang="en-US" b="1" dirty="0" smtClean="0"/>
              <a:t> like </a:t>
            </a:r>
            <a:r>
              <a:rPr lang="en-US" b="1" dirty="0" smtClean="0">
                <a:solidFill>
                  <a:schemeClr val="accent3"/>
                </a:solidFill>
              </a:rPr>
              <a:t>humans</a:t>
            </a:r>
            <a:r>
              <a:rPr lang="en-US" b="1" dirty="0" smtClean="0"/>
              <a:t>.	2. Systems that </a:t>
            </a:r>
            <a:r>
              <a:rPr lang="en-US" b="1" dirty="0" smtClean="0">
                <a:solidFill>
                  <a:srgbClr val="FF0000"/>
                </a:solidFill>
              </a:rPr>
              <a:t>think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rationally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 </a:t>
            </a:r>
          </a:p>
          <a:p>
            <a:pPr>
              <a:buNone/>
            </a:pPr>
            <a:r>
              <a:rPr lang="en-US" b="1" dirty="0" smtClean="0"/>
              <a:t>	3. Systems that </a:t>
            </a:r>
            <a:r>
              <a:rPr lang="en-US" b="1" dirty="0" smtClean="0">
                <a:solidFill>
                  <a:srgbClr val="FF0000"/>
                </a:solidFill>
              </a:rPr>
              <a:t>act</a:t>
            </a:r>
            <a:r>
              <a:rPr lang="en-US" b="1" dirty="0" smtClean="0"/>
              <a:t> like </a:t>
            </a:r>
            <a:r>
              <a:rPr lang="en-US" b="1" dirty="0" smtClean="0">
                <a:solidFill>
                  <a:srgbClr val="00B0F0"/>
                </a:solidFill>
              </a:rPr>
              <a:t>humans</a:t>
            </a:r>
            <a:r>
              <a:rPr lang="en-US" b="1" dirty="0" smtClean="0"/>
              <a:t>		4. Systems that </a:t>
            </a:r>
            <a:r>
              <a:rPr lang="en-US" b="1" dirty="0" smtClean="0">
                <a:solidFill>
                  <a:srgbClr val="FF0000"/>
                </a:solidFill>
              </a:rPr>
              <a:t>act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rationally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 </a:t>
            </a:r>
          </a:p>
          <a:p>
            <a:r>
              <a:rPr lang="en-US" b="1" dirty="0" smtClean="0"/>
              <a:t> Traditionally, all four goals have been followed and the approaches were: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 </a:t>
            </a:r>
            <a:r>
              <a:rPr lang="en-US" b="1" dirty="0" smtClean="0">
                <a:solidFill>
                  <a:srgbClr val="C00000"/>
                </a:solidFill>
              </a:rPr>
              <a:t>Human-like</a:t>
            </a:r>
            <a:r>
              <a:rPr lang="en-US" dirty="0" smtClean="0"/>
              <a:t>				</a:t>
            </a:r>
            <a:r>
              <a:rPr lang="en-US" b="1" dirty="0" smtClean="0">
                <a:solidFill>
                  <a:srgbClr val="C00000"/>
                </a:solidFill>
              </a:rPr>
              <a:t>Rationally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>
                <a:solidFill>
                  <a:schemeClr val="accent1"/>
                </a:solidFill>
              </a:rPr>
              <a:t>Think</a:t>
            </a:r>
            <a:r>
              <a:rPr lang="en-US" b="1" dirty="0" smtClean="0"/>
              <a:t>    (1) Cognitive science Approach	(2) Laws of thought Approach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>
                <a:solidFill>
                  <a:schemeClr val="accent1"/>
                </a:solidFill>
              </a:rPr>
              <a:t>Act</a:t>
            </a:r>
            <a:r>
              <a:rPr lang="en-US" b="1" dirty="0" smtClean="0"/>
              <a:t>	(3) Turing Test Approach		(4) Rational agent Approach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 · Most of AI work falls into category (2) and (4).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· General AI Goal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Replicate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human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intelligence</a:t>
            </a:r>
            <a:r>
              <a:rPr lang="en-US" dirty="0" smtClean="0"/>
              <a:t> : </a:t>
            </a:r>
            <a:r>
              <a:rPr lang="en-US" dirty="0" smtClean="0">
                <a:solidFill>
                  <a:srgbClr val="FF0000"/>
                </a:solidFill>
              </a:rPr>
              <a:t>still a distant goal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Solve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intensive</a:t>
            </a:r>
            <a:r>
              <a:rPr lang="en-US" dirty="0" smtClean="0"/>
              <a:t> tasks.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Make</a:t>
            </a:r>
            <a:r>
              <a:rPr lang="en-US" dirty="0" smtClean="0"/>
              <a:t> an </a:t>
            </a:r>
            <a:r>
              <a:rPr lang="en-US" dirty="0" smtClean="0">
                <a:solidFill>
                  <a:srgbClr val="150BE5"/>
                </a:solidFill>
              </a:rPr>
              <a:t>intelligent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connection</a:t>
            </a:r>
            <a:r>
              <a:rPr lang="en-US" dirty="0" smtClean="0"/>
              <a:t> between </a:t>
            </a:r>
            <a:r>
              <a:rPr lang="en-US" dirty="0" smtClean="0">
                <a:solidFill>
                  <a:srgbClr val="150BE5"/>
                </a:solidFill>
              </a:rPr>
              <a:t>perception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150BE5"/>
                </a:solidFill>
              </a:rPr>
              <a:t>action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Enhance</a:t>
            </a:r>
            <a:r>
              <a:rPr lang="en-US" dirty="0" smtClean="0"/>
              <a:t> human-human, human-computer and computer to computer interaction / </a:t>
            </a:r>
            <a:r>
              <a:rPr lang="en-US" dirty="0" smtClean="0">
                <a:solidFill>
                  <a:srgbClr val="150BE5"/>
                </a:solidFill>
              </a:rPr>
              <a:t>communication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Engineering based AI Goal</a:t>
            </a:r>
            <a:r>
              <a:rPr lang="en-US" dirty="0" smtClean="0"/>
              <a:t> 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Develop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concepts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theories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/>
                </a:solidFill>
              </a:rPr>
              <a:t>practices</a:t>
            </a:r>
            <a:r>
              <a:rPr lang="en-US" dirty="0" smtClean="0"/>
              <a:t> </a:t>
            </a:r>
            <a:r>
              <a:rPr lang="en-US" dirty="0" smtClean="0"/>
              <a:t>of building </a:t>
            </a:r>
            <a:r>
              <a:rPr lang="en-US" dirty="0" smtClean="0">
                <a:solidFill>
                  <a:srgbClr val="FF0000"/>
                </a:solidFill>
              </a:rPr>
              <a:t>intelligent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machines</a:t>
            </a:r>
          </a:p>
          <a:p>
            <a:pPr lvl="1"/>
            <a:r>
              <a:rPr lang="en-US" dirty="0" smtClean="0">
                <a:solidFill>
                  <a:srgbClr val="150BE5"/>
                </a:solidFill>
              </a:rPr>
              <a:t>Emphasis</a:t>
            </a:r>
            <a:r>
              <a:rPr lang="en-US" dirty="0" smtClean="0"/>
              <a:t> is on </a:t>
            </a:r>
            <a:r>
              <a:rPr lang="en-US" dirty="0" smtClean="0">
                <a:solidFill>
                  <a:srgbClr val="C00000"/>
                </a:solidFill>
              </a:rPr>
              <a:t>system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building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AI Approaches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3.1 Cognitive science : Think human-like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> </a:t>
            </a:r>
          </a:p>
          <a:p>
            <a:r>
              <a:rPr lang="en-US" dirty="0" smtClean="0"/>
              <a:t>An exciting new effort to make </a:t>
            </a:r>
            <a:r>
              <a:rPr lang="en-US" dirty="0" smtClean="0">
                <a:solidFill>
                  <a:srgbClr val="0070C0"/>
                </a:solidFill>
              </a:rPr>
              <a:t>computers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think</a:t>
            </a:r>
            <a:r>
              <a:rPr lang="en-US" dirty="0" smtClean="0"/>
              <a:t>; that it is, the </a:t>
            </a:r>
            <a:r>
              <a:rPr lang="en-US" dirty="0" smtClean="0">
                <a:solidFill>
                  <a:srgbClr val="150BE5"/>
                </a:solidFill>
              </a:rPr>
              <a:t>machines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150BE5"/>
                </a:solidFill>
              </a:rPr>
              <a:t>minds</a:t>
            </a:r>
            <a:r>
              <a:rPr lang="en-US" dirty="0" smtClean="0"/>
              <a:t>, in the full and literal sense.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▪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Focus</a:t>
            </a:r>
            <a:r>
              <a:rPr lang="en-US" dirty="0" smtClean="0"/>
              <a:t> is not just on behavior and I/O, but looks at </a:t>
            </a:r>
            <a:r>
              <a:rPr lang="en-US" b="1" dirty="0" smtClean="0">
                <a:solidFill>
                  <a:srgbClr val="FF0000"/>
                </a:solidFill>
              </a:rPr>
              <a:t>reasoning</a:t>
            </a:r>
            <a:r>
              <a:rPr lang="en-US" dirty="0" smtClean="0"/>
              <a:t> process. </a:t>
            </a:r>
            <a:r>
              <a:rPr lang="ar-EG" dirty="0" smtClean="0"/>
              <a:t>عملية الاستنتاج أو البرهان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▪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Computational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model</a:t>
            </a:r>
            <a:r>
              <a:rPr lang="en-US" dirty="0" smtClean="0"/>
              <a:t> as to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results</a:t>
            </a:r>
            <a:r>
              <a:rPr lang="en-US" dirty="0" smtClean="0"/>
              <a:t> were </a:t>
            </a:r>
            <a:r>
              <a:rPr lang="en-US" dirty="0" smtClean="0">
                <a:solidFill>
                  <a:schemeClr val="accent1"/>
                </a:solidFill>
              </a:rPr>
              <a:t>obtained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/>
              <a:t>▪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 is not just to </a:t>
            </a:r>
            <a:r>
              <a:rPr lang="en-US" dirty="0" smtClean="0">
                <a:solidFill>
                  <a:srgbClr val="150BE5"/>
                </a:solidFill>
              </a:rPr>
              <a:t>produce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human-like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behavior</a:t>
            </a:r>
            <a:r>
              <a:rPr lang="en-US" dirty="0" smtClean="0"/>
              <a:t> but to </a:t>
            </a:r>
            <a:r>
              <a:rPr lang="en-US" dirty="0" smtClean="0">
                <a:solidFill>
                  <a:srgbClr val="150BE5"/>
                </a:solidFill>
              </a:rPr>
              <a:t>produce</a:t>
            </a:r>
            <a:r>
              <a:rPr lang="en-US" dirty="0" smtClean="0"/>
              <a:t> a sequence of </a:t>
            </a:r>
            <a:r>
              <a:rPr lang="en-US" dirty="0" smtClean="0">
                <a:solidFill>
                  <a:srgbClr val="150BE5"/>
                </a:solidFill>
              </a:rPr>
              <a:t>steps</a:t>
            </a:r>
            <a:r>
              <a:rPr lang="en-US" dirty="0" smtClean="0"/>
              <a:t> of the </a:t>
            </a:r>
            <a:r>
              <a:rPr lang="en-US" b="1" dirty="0" smtClean="0">
                <a:solidFill>
                  <a:srgbClr val="C00000"/>
                </a:solidFill>
              </a:rPr>
              <a:t>reasoning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process</a:t>
            </a:r>
            <a:r>
              <a:rPr lang="en-US" dirty="0" smtClean="0"/>
              <a:t>, similar to the steps    followed   by a human in solving the same task.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3.2 Laws of Thought : </a:t>
            </a:r>
            <a:r>
              <a:rPr lang="en-US" sz="3600" b="1" dirty="0" smtClean="0">
                <a:solidFill>
                  <a:srgbClr val="FF0000"/>
                </a:solidFill>
              </a:rPr>
              <a:t>Think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Rationally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study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chemeClr val="accent1"/>
                </a:solidFill>
              </a:rPr>
              <a:t>mental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faculties</a:t>
            </a:r>
            <a:r>
              <a:rPr lang="en-US" sz="2400" dirty="0" smtClean="0"/>
              <a:t>  </a:t>
            </a:r>
            <a:r>
              <a:rPr lang="ar-EG" sz="2400" dirty="0" smtClean="0"/>
              <a:t>مقدرة عقلية</a:t>
            </a:r>
            <a:r>
              <a:rPr lang="en-US" sz="2400" dirty="0" smtClean="0"/>
              <a:t> through the use of </a:t>
            </a:r>
            <a:r>
              <a:rPr lang="en-US" sz="2400" b="1" dirty="0" smtClean="0">
                <a:solidFill>
                  <a:srgbClr val="150BE5"/>
                </a:solidFill>
              </a:rPr>
              <a:t>computational models</a:t>
            </a:r>
            <a:r>
              <a:rPr lang="en-US" sz="2400" dirty="0" smtClean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It </a:t>
            </a:r>
            <a:r>
              <a:rPr lang="en-US" sz="2400" dirty="0" smtClean="0"/>
              <a:t>is, the </a:t>
            </a:r>
            <a:r>
              <a:rPr lang="en-US" sz="2400" dirty="0" smtClean="0">
                <a:solidFill>
                  <a:srgbClr val="FF0000"/>
                </a:solidFill>
              </a:rPr>
              <a:t>study</a:t>
            </a:r>
            <a:r>
              <a:rPr lang="en-US" sz="2400" dirty="0" smtClean="0"/>
              <a:t> of the </a:t>
            </a:r>
            <a:r>
              <a:rPr lang="en-US" sz="2400" b="1" dirty="0" smtClean="0">
                <a:solidFill>
                  <a:srgbClr val="150BE5"/>
                </a:solidFill>
              </a:rPr>
              <a:t>computations</a:t>
            </a:r>
            <a:r>
              <a:rPr lang="en-US" sz="2400" dirty="0" smtClean="0"/>
              <a:t> that make it possible </a:t>
            </a:r>
            <a:r>
              <a:rPr lang="en-US" sz="2400" dirty="0" smtClean="0"/>
              <a:t>to </a:t>
            </a:r>
            <a:r>
              <a:rPr lang="en-US" sz="2400" dirty="0" smtClean="0">
                <a:solidFill>
                  <a:srgbClr val="FF0000"/>
                </a:solidFill>
              </a:rPr>
              <a:t>perceive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reason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FF0000"/>
                </a:solidFill>
              </a:rPr>
              <a:t>act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Focus</a:t>
            </a:r>
            <a:r>
              <a:rPr lang="en-US" sz="2400" dirty="0" smtClean="0"/>
              <a:t> </a:t>
            </a:r>
            <a:r>
              <a:rPr lang="en-US" sz="2400" dirty="0" smtClean="0"/>
              <a:t>is on </a:t>
            </a:r>
            <a:r>
              <a:rPr lang="en-US" sz="2400" dirty="0" smtClean="0">
                <a:solidFill>
                  <a:srgbClr val="C00000"/>
                </a:solidFill>
              </a:rPr>
              <a:t>inference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150BE5"/>
                </a:solidFill>
              </a:rPr>
              <a:t>mechanisms</a:t>
            </a:r>
            <a:r>
              <a:rPr lang="en-US" sz="2400" dirty="0" smtClean="0"/>
              <a:t>  </a:t>
            </a:r>
            <a:r>
              <a:rPr lang="ar-EG" sz="2400" dirty="0" smtClean="0">
                <a:solidFill>
                  <a:srgbClr val="150BE5"/>
                </a:solidFill>
              </a:rPr>
              <a:t>آليات</a:t>
            </a:r>
            <a:r>
              <a:rPr lang="ar-EG" sz="2400" dirty="0" smtClean="0"/>
              <a:t> </a:t>
            </a:r>
            <a:r>
              <a:rPr lang="ar-EG" sz="2400" dirty="0" smtClean="0">
                <a:solidFill>
                  <a:srgbClr val="FF0000"/>
                </a:solidFill>
              </a:rPr>
              <a:t>الاستدلال</a:t>
            </a:r>
            <a:r>
              <a:rPr lang="en-US" sz="2400" dirty="0" smtClean="0"/>
              <a:t> that are provably correct and  guarantee an </a:t>
            </a:r>
            <a:r>
              <a:rPr lang="en-US" sz="2400" dirty="0" smtClean="0">
                <a:solidFill>
                  <a:schemeClr val="accent1"/>
                </a:solidFill>
              </a:rPr>
              <a:t>optimal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solution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 </a:t>
            </a:r>
            <a:r>
              <a:rPr lang="en-US" sz="2400" dirty="0" smtClean="0">
                <a:solidFill>
                  <a:srgbClr val="FF0000"/>
                </a:solidFill>
              </a:rPr>
              <a:t>Develop</a:t>
            </a:r>
            <a:r>
              <a:rPr lang="en-US" sz="2400" dirty="0" smtClean="0"/>
              <a:t> </a:t>
            </a:r>
            <a:r>
              <a:rPr lang="en-US" sz="2400" dirty="0" smtClean="0"/>
              <a:t>systems of representation to allow </a:t>
            </a:r>
            <a:r>
              <a:rPr lang="en-US" sz="2400" b="1" dirty="0" smtClean="0">
                <a:solidFill>
                  <a:srgbClr val="0070C0"/>
                </a:solidFill>
              </a:rPr>
              <a:t>inferences</a:t>
            </a:r>
            <a:r>
              <a:rPr lang="en-US" sz="2400" dirty="0" smtClean="0"/>
              <a:t> </a:t>
            </a:r>
            <a:r>
              <a:rPr lang="en-US" sz="2400" dirty="0" smtClean="0"/>
              <a:t>like: </a:t>
            </a:r>
            <a:r>
              <a:rPr lang="en-US" sz="2400" i="1" dirty="0" smtClean="0"/>
              <a:t>	“</a:t>
            </a:r>
            <a:r>
              <a:rPr lang="en-US" sz="2400" i="1" dirty="0" smtClean="0">
                <a:solidFill>
                  <a:schemeClr val="tx2"/>
                </a:solidFill>
              </a:rPr>
              <a:t>Socrates is a man. All men are mortal </a:t>
            </a:r>
            <a:r>
              <a:rPr lang="ar-EG" sz="2400" i="1" dirty="0" smtClean="0">
                <a:solidFill>
                  <a:schemeClr val="tx2"/>
                </a:solidFill>
              </a:rPr>
              <a:t>فان</a:t>
            </a:r>
            <a:r>
              <a:rPr lang="en-US" sz="2400" i="1" dirty="0" smtClean="0">
                <a:solidFill>
                  <a:schemeClr val="tx2"/>
                </a:solidFill>
              </a:rPr>
              <a:t> . Therefore Socrates is mortal.”</a:t>
            </a:r>
            <a:endParaRPr lang="en-US" sz="2400" dirty="0" smtClean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 </a:t>
            </a:r>
            <a:r>
              <a:rPr lang="en-US" sz="2400" dirty="0" smtClean="0">
                <a:solidFill>
                  <a:srgbClr val="FF0000"/>
                </a:solidFill>
              </a:rPr>
              <a:t>Goal</a:t>
            </a:r>
            <a:r>
              <a:rPr lang="en-US" sz="2400" dirty="0" smtClean="0"/>
              <a:t> </a:t>
            </a:r>
            <a:r>
              <a:rPr lang="en-US" sz="2400" dirty="0" smtClean="0"/>
              <a:t>is to </a:t>
            </a:r>
            <a:r>
              <a:rPr lang="en-US" sz="2400" dirty="0" smtClean="0">
                <a:solidFill>
                  <a:srgbClr val="0070C0"/>
                </a:solidFill>
              </a:rPr>
              <a:t>formalize</a:t>
            </a:r>
            <a:r>
              <a:rPr lang="en-US" sz="2400" dirty="0" smtClean="0"/>
              <a:t> the </a:t>
            </a:r>
            <a:r>
              <a:rPr lang="en-US" sz="2400" dirty="0" smtClean="0">
                <a:solidFill>
                  <a:srgbClr val="FF0000"/>
                </a:solidFill>
              </a:rPr>
              <a:t>reasoning</a:t>
            </a:r>
            <a:r>
              <a:rPr lang="en-US" sz="2400" dirty="0" smtClean="0"/>
              <a:t> process as a system of </a:t>
            </a:r>
            <a:r>
              <a:rPr lang="en-US" sz="2400" dirty="0" smtClean="0">
                <a:solidFill>
                  <a:srgbClr val="0070C0"/>
                </a:solidFill>
              </a:rPr>
              <a:t>logical rules</a:t>
            </a:r>
            <a:r>
              <a:rPr lang="en-US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0070C0"/>
                </a:solidFill>
              </a:rPr>
              <a:t>procedures</a:t>
            </a:r>
            <a:r>
              <a:rPr lang="en-US" sz="2400" dirty="0" smtClean="0"/>
              <a:t> for </a:t>
            </a:r>
            <a:r>
              <a:rPr lang="en-US" sz="2400" dirty="0" smtClean="0">
                <a:solidFill>
                  <a:srgbClr val="0070C0"/>
                </a:solidFill>
              </a:rPr>
              <a:t>inference</a:t>
            </a:r>
            <a:r>
              <a:rPr lang="en-US" sz="2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Research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r>
              <a:rPr lang="en-US" dirty="0" smtClean="0">
                <a:solidFill>
                  <a:srgbClr val="150BE5"/>
                </a:solidFill>
              </a:rPr>
              <a:t>Types of Reasoning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3.3 Turing Test : </a:t>
            </a:r>
            <a:r>
              <a:rPr lang="en-US" b="1" dirty="0" smtClean="0">
                <a:solidFill>
                  <a:srgbClr val="FF0000"/>
                </a:solidFill>
              </a:rPr>
              <a:t>Act Human-like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dirty="0" smtClean="0"/>
              <a:t> </a:t>
            </a:r>
            <a:r>
              <a:rPr lang="en-US" b="1" dirty="0" smtClean="0">
                <a:solidFill>
                  <a:srgbClr val="C00000"/>
                </a:solidFill>
              </a:rPr>
              <a:t>Turing test</a:t>
            </a:r>
            <a:r>
              <a:rPr lang="en-US" dirty="0" smtClean="0"/>
              <a:t> is a test of a </a:t>
            </a:r>
            <a:r>
              <a:rPr lang="en-US" dirty="0" smtClean="0">
                <a:solidFill>
                  <a:srgbClr val="150BE5"/>
                </a:solidFill>
              </a:rPr>
              <a:t>machine's </a:t>
            </a:r>
            <a:r>
              <a:rPr lang="en-US" dirty="0" smtClean="0">
                <a:solidFill>
                  <a:srgbClr val="150BE5"/>
                </a:solidFill>
              </a:rPr>
              <a:t>ability </a:t>
            </a:r>
            <a:r>
              <a:rPr lang="en-US" dirty="0" smtClean="0"/>
              <a:t>to exhibit </a:t>
            </a:r>
            <a:r>
              <a:rPr lang="en-US" dirty="0" smtClean="0">
                <a:solidFill>
                  <a:srgbClr val="150BE5"/>
                </a:solidFill>
              </a:rPr>
              <a:t>intelligent </a:t>
            </a:r>
            <a:r>
              <a:rPr lang="en-US" dirty="0" err="1" smtClean="0">
                <a:solidFill>
                  <a:srgbClr val="150BE5"/>
                </a:solidFill>
              </a:rPr>
              <a:t>behaviour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equivalent</a:t>
            </a:r>
            <a:r>
              <a:rPr lang="en-US" dirty="0" smtClean="0"/>
              <a:t> to, or indistinguishable from, that of a </a:t>
            </a:r>
            <a:r>
              <a:rPr lang="en-US" u="sng" dirty="0" smtClean="0">
                <a:solidFill>
                  <a:srgbClr val="FF0000"/>
                </a:solidFill>
              </a:rPr>
              <a:t>Human</a:t>
            </a:r>
          </a:p>
          <a:p>
            <a:r>
              <a:rPr lang="en-US" dirty="0" smtClean="0">
                <a:solidFill>
                  <a:srgbClr val="150BE5"/>
                </a:solidFill>
              </a:rPr>
              <a:t>Focus</a:t>
            </a:r>
            <a:r>
              <a:rPr lang="en-US" dirty="0" smtClean="0"/>
              <a:t> </a:t>
            </a:r>
            <a:r>
              <a:rPr lang="en-US" dirty="0" smtClean="0"/>
              <a:t>is on </a:t>
            </a:r>
            <a:r>
              <a:rPr lang="en-US" dirty="0" smtClean="0">
                <a:solidFill>
                  <a:srgbClr val="FF0000"/>
                </a:solidFill>
              </a:rPr>
              <a:t>action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150BE5"/>
                </a:solidFill>
              </a:rPr>
              <a:t>not</a:t>
            </a:r>
            <a:r>
              <a:rPr lang="en-US" dirty="0" smtClean="0"/>
              <a:t> intelligent </a:t>
            </a:r>
            <a:r>
              <a:rPr lang="en-US" dirty="0" smtClean="0">
                <a:solidFill>
                  <a:srgbClr val="150BE5"/>
                </a:solidFill>
              </a:rPr>
              <a:t>behavior</a:t>
            </a:r>
            <a:r>
              <a:rPr lang="en-US" dirty="0" smtClean="0"/>
              <a:t> centered around representation of the world.</a:t>
            </a:r>
          </a:p>
          <a:p>
            <a:r>
              <a:rPr lang="en-US" dirty="0" smtClean="0">
                <a:solidFill>
                  <a:srgbClr val="150BE5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/>
              <a:t>concerned with </a:t>
            </a:r>
            <a:r>
              <a:rPr lang="en-US" dirty="0" smtClean="0">
                <a:solidFill>
                  <a:srgbClr val="150BE5"/>
                </a:solidFill>
              </a:rPr>
              <a:t>how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150BE5"/>
                </a:solidFill>
              </a:rPr>
              <a:t>get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results</a:t>
            </a:r>
            <a:r>
              <a:rPr lang="en-US" dirty="0" smtClean="0"/>
              <a:t> but to the </a:t>
            </a:r>
            <a:r>
              <a:rPr lang="en-US" dirty="0" smtClean="0">
                <a:solidFill>
                  <a:srgbClr val="FF0000"/>
                </a:solidFill>
              </a:rPr>
              <a:t>similarity</a:t>
            </a:r>
            <a:r>
              <a:rPr lang="en-US" dirty="0" smtClean="0"/>
              <a:t> to what </a:t>
            </a:r>
            <a:r>
              <a:rPr lang="en-US" dirty="0" smtClean="0">
                <a:solidFill>
                  <a:srgbClr val="FF0000"/>
                </a:solidFill>
              </a:rPr>
              <a:t>human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results</a:t>
            </a:r>
            <a:r>
              <a:rPr lang="en-US" dirty="0" smtClean="0"/>
              <a:t> are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 is to </a:t>
            </a:r>
            <a:r>
              <a:rPr lang="en-US" dirty="0" smtClean="0">
                <a:solidFill>
                  <a:schemeClr val="accent1"/>
                </a:solidFill>
              </a:rPr>
              <a:t>develop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systems</a:t>
            </a:r>
            <a:r>
              <a:rPr lang="en-US" dirty="0" smtClean="0"/>
              <a:t> that are </a:t>
            </a:r>
            <a:r>
              <a:rPr lang="en-US" dirty="0" smtClean="0">
                <a:solidFill>
                  <a:srgbClr val="FF0000"/>
                </a:solidFill>
              </a:rPr>
              <a:t>human-like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05" y="762000"/>
            <a:ext cx="8531854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3.4 </a:t>
            </a:r>
            <a:r>
              <a:rPr lang="en-US" b="1" dirty="0" smtClean="0">
                <a:solidFill>
                  <a:srgbClr val="FF0000"/>
                </a:solidFill>
              </a:rPr>
              <a:t>Rational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Agent</a:t>
            </a:r>
            <a:r>
              <a:rPr lang="en-US" b="1" dirty="0" smtClean="0"/>
              <a:t> : Act Rationally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648200"/>
          </a:xfrm>
        </p:spPr>
        <p:txBody>
          <a:bodyPr/>
          <a:lstStyle/>
          <a:p>
            <a:r>
              <a:rPr lang="en-US" dirty="0" smtClean="0"/>
              <a:t>Tries to </a:t>
            </a:r>
            <a:r>
              <a:rPr lang="en-US" dirty="0" smtClean="0">
                <a:solidFill>
                  <a:srgbClr val="150BE5"/>
                </a:solidFill>
              </a:rPr>
              <a:t>explain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emulate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intelligent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behavior</a:t>
            </a:r>
            <a:r>
              <a:rPr lang="en-US" dirty="0" smtClean="0"/>
              <a:t> in terms of </a:t>
            </a:r>
            <a:r>
              <a:rPr lang="en-US" dirty="0" smtClean="0">
                <a:solidFill>
                  <a:srgbClr val="FF0000"/>
                </a:solidFill>
              </a:rPr>
              <a:t>computational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processes</a:t>
            </a:r>
            <a:r>
              <a:rPr lang="en-US" dirty="0" smtClean="0"/>
              <a:t>;</a:t>
            </a:r>
          </a:p>
          <a:p>
            <a:r>
              <a:rPr lang="en-US" dirty="0" smtClean="0"/>
              <a:t>that it is concerned with the </a:t>
            </a:r>
            <a:r>
              <a:rPr lang="en-US" dirty="0" smtClean="0">
                <a:solidFill>
                  <a:srgbClr val="C00000"/>
                </a:solidFill>
              </a:rPr>
              <a:t>automation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C00000"/>
                </a:solidFill>
              </a:rPr>
              <a:t>intelligence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Focus</a:t>
            </a:r>
            <a:r>
              <a:rPr lang="en-US" dirty="0" smtClean="0"/>
              <a:t> is on </a:t>
            </a:r>
            <a:r>
              <a:rPr lang="en-US" dirty="0" smtClean="0">
                <a:solidFill>
                  <a:schemeClr val="accent1"/>
                </a:solidFill>
              </a:rPr>
              <a:t>systems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rgbClr val="FF0000"/>
                </a:solidFill>
              </a:rPr>
              <a:t>act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sufficiently</a:t>
            </a:r>
            <a:r>
              <a:rPr lang="en-US" dirty="0" smtClean="0"/>
              <a:t> if not optimally in all situations;</a:t>
            </a:r>
          </a:p>
          <a:p>
            <a:r>
              <a:rPr lang="en-US" dirty="0" smtClean="0"/>
              <a:t>It is </a:t>
            </a:r>
            <a:r>
              <a:rPr lang="en-US" dirty="0" smtClean="0">
                <a:solidFill>
                  <a:srgbClr val="FF0000"/>
                </a:solidFill>
              </a:rPr>
              <a:t>passable</a:t>
            </a:r>
            <a:r>
              <a:rPr lang="en-US" dirty="0" smtClean="0"/>
              <a:t> to have </a:t>
            </a:r>
            <a:r>
              <a:rPr lang="en-US" dirty="0" smtClean="0">
                <a:solidFill>
                  <a:srgbClr val="150BE5"/>
                </a:solidFill>
              </a:rPr>
              <a:t>imperfect reasoning </a:t>
            </a:r>
            <a:r>
              <a:rPr lang="en-US" dirty="0" smtClean="0"/>
              <a:t>if the </a:t>
            </a:r>
            <a:r>
              <a:rPr lang="en-US" dirty="0" smtClean="0">
                <a:solidFill>
                  <a:srgbClr val="150BE5"/>
                </a:solidFill>
              </a:rPr>
              <a:t>job</a:t>
            </a:r>
            <a:r>
              <a:rPr lang="en-US" dirty="0" smtClean="0"/>
              <a:t> gets done.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 is to </a:t>
            </a:r>
            <a:r>
              <a:rPr lang="en-US" dirty="0" smtClean="0">
                <a:solidFill>
                  <a:srgbClr val="150BE5"/>
                </a:solidFill>
              </a:rPr>
              <a:t>develop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systems</a:t>
            </a:r>
            <a:r>
              <a:rPr lang="en-US" dirty="0" smtClean="0"/>
              <a:t> that are </a:t>
            </a:r>
            <a:r>
              <a:rPr lang="en-US" dirty="0" smtClean="0">
                <a:solidFill>
                  <a:srgbClr val="FF0000"/>
                </a:solidFill>
              </a:rPr>
              <a:t>rational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150BE5"/>
                </a:solidFill>
              </a:rPr>
              <a:t>sufficient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AI Techniques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Various </a:t>
            </a:r>
            <a:r>
              <a:rPr lang="en-US" dirty="0" smtClean="0">
                <a:solidFill>
                  <a:srgbClr val="FF0000"/>
                </a:solidFill>
              </a:rPr>
              <a:t>techniques</a:t>
            </a:r>
            <a:r>
              <a:rPr lang="en-US" dirty="0" smtClean="0"/>
              <a:t> that have </a:t>
            </a:r>
            <a:r>
              <a:rPr lang="en-US" dirty="0" smtClean="0">
                <a:solidFill>
                  <a:srgbClr val="150BE5"/>
                </a:solidFill>
              </a:rPr>
              <a:t>evolved</a:t>
            </a:r>
            <a:r>
              <a:rPr lang="en-US" dirty="0" smtClean="0"/>
              <a:t>, can be </a:t>
            </a:r>
            <a:r>
              <a:rPr lang="en-US" dirty="0" smtClean="0">
                <a:solidFill>
                  <a:srgbClr val="150BE5"/>
                </a:solidFill>
              </a:rPr>
              <a:t>applied</a:t>
            </a:r>
            <a:r>
              <a:rPr lang="en-US" dirty="0" smtClean="0"/>
              <a:t> to a variety of </a:t>
            </a:r>
            <a:r>
              <a:rPr lang="en-US" dirty="0" smtClean="0">
                <a:solidFill>
                  <a:srgbClr val="FF0000"/>
                </a:solidFill>
              </a:rPr>
              <a:t>AI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tasks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techniques</a:t>
            </a:r>
            <a:r>
              <a:rPr lang="en-US" dirty="0" smtClean="0"/>
              <a:t> are concerned with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we </a:t>
            </a:r>
            <a:r>
              <a:rPr lang="en-US" b="1" dirty="0" smtClean="0">
                <a:solidFill>
                  <a:srgbClr val="150BE5"/>
                </a:solidFill>
              </a:rPr>
              <a:t>represent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70C0"/>
                </a:solidFill>
              </a:rPr>
              <a:t>manipulate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150BE5"/>
                </a:solidFill>
              </a:rPr>
              <a:t>reason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C00000"/>
                </a:solidFill>
              </a:rPr>
              <a:t>knowledge</a:t>
            </a:r>
            <a:r>
              <a:rPr lang="en-US" dirty="0" smtClean="0"/>
              <a:t> in order to </a:t>
            </a:r>
            <a:r>
              <a:rPr lang="en-US" dirty="0" smtClean="0">
                <a:solidFill>
                  <a:srgbClr val="150BE5"/>
                </a:solidFill>
              </a:rPr>
              <a:t>solve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problems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Examples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>
                <a:solidFill>
                  <a:srgbClr val="150BE5"/>
                </a:solidFill>
              </a:rPr>
              <a:t>Techniques</a:t>
            </a:r>
            <a:r>
              <a:rPr lang="en-US" dirty="0" smtClean="0"/>
              <a:t>, not all "intelligent" but used to </a:t>
            </a:r>
            <a:r>
              <a:rPr lang="en-US" dirty="0" smtClean="0">
                <a:solidFill>
                  <a:schemeClr val="accent1"/>
                </a:solidFill>
              </a:rPr>
              <a:t>behave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as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intelligent</a:t>
            </a:r>
            <a:r>
              <a:rPr lang="en-US" dirty="0" smtClean="0"/>
              <a:t> :</a:t>
            </a:r>
          </a:p>
          <a:p>
            <a:pPr lvl="2"/>
            <a:r>
              <a:rPr lang="en-US" b="1" dirty="0" smtClean="0"/>
              <a:t>Describe and match</a:t>
            </a:r>
            <a:endParaRPr lang="en-US" sz="3100" dirty="0" smtClean="0"/>
          </a:p>
          <a:p>
            <a:pPr lvl="2"/>
            <a:r>
              <a:rPr lang="en-US" b="1" dirty="0" smtClean="0"/>
              <a:t>Generate and test</a:t>
            </a:r>
            <a:endParaRPr lang="en-US" sz="3100" dirty="0" smtClean="0"/>
          </a:p>
          <a:p>
            <a:pPr lvl="2"/>
            <a:r>
              <a:rPr lang="en-US" b="1" dirty="0" smtClean="0"/>
              <a:t> Goal reduction</a:t>
            </a:r>
            <a:endParaRPr lang="en-US" dirty="0" smtClean="0"/>
          </a:p>
          <a:p>
            <a:pPr lvl="2"/>
            <a:r>
              <a:rPr lang="en-US" b="1" dirty="0" smtClean="0"/>
              <a:t>Tree Searching</a:t>
            </a:r>
            <a:endParaRPr lang="en-US" dirty="0" smtClean="0"/>
          </a:p>
          <a:p>
            <a:pPr lvl="2"/>
            <a:r>
              <a:rPr lang="en-US" b="1" dirty="0" smtClean="0"/>
              <a:t>Rule based systems</a:t>
            </a:r>
          </a:p>
          <a:p>
            <a:pPr lvl="2"/>
            <a:r>
              <a:rPr lang="en-US" sz="1900" b="1" dirty="0" smtClean="0"/>
              <a:t>Constraint satisfaction</a:t>
            </a:r>
            <a:endParaRPr lang="en-US" sz="27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AI Techniques (Cont.)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Biology-inspired </a:t>
            </a:r>
            <a:r>
              <a:rPr lang="ar-EG" dirty="0" err="1" smtClean="0">
                <a:solidFill>
                  <a:srgbClr val="C00000"/>
                </a:solidFill>
              </a:rPr>
              <a:t>مستوحاه</a:t>
            </a:r>
            <a:r>
              <a:rPr lang="ar-EG" dirty="0" smtClean="0">
                <a:solidFill>
                  <a:srgbClr val="C00000"/>
                </a:solidFill>
              </a:rPr>
              <a:t> من علم الأحياء</a:t>
            </a:r>
            <a:endParaRPr lang="en-US" dirty="0" smtClean="0"/>
          </a:p>
          <a:p>
            <a:r>
              <a:rPr lang="en-US" dirty="0" smtClean="0"/>
              <a:t>AI techniques are currently popular:</a:t>
            </a:r>
          </a:p>
          <a:p>
            <a:pPr lvl="1"/>
            <a:r>
              <a:rPr lang="en-US" b="1" dirty="0" smtClean="0"/>
              <a:t>Neural Networks</a:t>
            </a:r>
          </a:p>
          <a:p>
            <a:pPr lvl="1"/>
            <a:r>
              <a:rPr lang="en-US" b="1" dirty="0" smtClean="0"/>
              <a:t>Genetic Algorithms</a:t>
            </a:r>
          </a:p>
          <a:p>
            <a:pPr lvl="1"/>
            <a:r>
              <a:rPr lang="en-US" b="1" dirty="0" smtClean="0"/>
              <a:t>Reinforcement learning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660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is Artificial Intelligence 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John McCarthy, who coined the term Artificial Intelligence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AI</a:t>
            </a:r>
            <a:r>
              <a:rPr lang="en-US" dirty="0" smtClean="0"/>
              <a:t>) in </a:t>
            </a:r>
            <a:r>
              <a:rPr lang="en-US" dirty="0" smtClean="0"/>
              <a:t>1956, defines it </a:t>
            </a:r>
            <a:r>
              <a:rPr lang="en-US" dirty="0" smtClean="0"/>
              <a:t>as :</a:t>
            </a:r>
          </a:p>
          <a:p>
            <a:pPr>
              <a:buNone/>
            </a:pPr>
            <a:r>
              <a:rPr lang="en-US" dirty="0" smtClean="0"/>
              <a:t>   "</a:t>
            </a:r>
            <a:r>
              <a:rPr lang="en-US" dirty="0" smtClean="0">
                <a:solidFill>
                  <a:srgbClr val="FF0000"/>
                </a:solidFill>
              </a:rPr>
              <a:t>the science </a:t>
            </a:r>
            <a:r>
              <a:rPr lang="en-US" dirty="0" smtClean="0">
                <a:solidFill>
                  <a:srgbClr val="FF0000"/>
                </a:solidFill>
              </a:rPr>
              <a:t>and engineering </a:t>
            </a:r>
            <a:r>
              <a:rPr lang="en-US" dirty="0" smtClean="0">
                <a:solidFill>
                  <a:srgbClr val="FF0000"/>
                </a:solidFill>
              </a:rPr>
              <a:t>of making intelligent machines</a:t>
            </a:r>
            <a:r>
              <a:rPr lang="en-US" dirty="0" smtClean="0"/>
              <a:t>", especially </a:t>
            </a:r>
            <a:r>
              <a:rPr lang="en-US" b="1" dirty="0" smtClean="0">
                <a:solidFill>
                  <a:srgbClr val="0070C0"/>
                </a:solidFill>
              </a:rPr>
              <a:t>intelligent computer programs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AI</a:t>
            </a:r>
            <a:r>
              <a:rPr lang="en-US" dirty="0" smtClean="0"/>
              <a:t>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rgbClr val="C00000"/>
                </a:solidFill>
              </a:rPr>
              <a:t>intelligence of machines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chemeClr val="tx2"/>
                </a:solidFill>
              </a:rPr>
              <a:t>branch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tx2"/>
                </a:solidFill>
              </a:rPr>
              <a:t>computer science that aims to create it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AI</a:t>
            </a:r>
            <a:r>
              <a:rPr lang="en-US" dirty="0" smtClean="0"/>
              <a:t> is “the </a:t>
            </a:r>
            <a:r>
              <a:rPr lang="en-US" dirty="0" smtClean="0">
                <a:solidFill>
                  <a:srgbClr val="C00000"/>
                </a:solidFill>
              </a:rPr>
              <a:t>study and design of intelligent </a:t>
            </a:r>
            <a:r>
              <a:rPr lang="en-US" dirty="0" smtClean="0">
                <a:solidFill>
                  <a:srgbClr val="C00000"/>
                </a:solidFill>
              </a:rPr>
              <a:t>agents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 smtClean="0"/>
              <a:t> </a:t>
            </a:r>
            <a:r>
              <a:rPr lang="en-US" dirty="0" smtClean="0">
                <a:solidFill>
                  <a:srgbClr val="FF0000"/>
                </a:solidFill>
              </a:rPr>
              <a:t>Intelligence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chemeClr val="accent1"/>
                </a:solidFill>
              </a:rPr>
              <a:t>computational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part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chemeClr val="accent1"/>
                </a:solidFill>
              </a:rPr>
              <a:t>ability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achieve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goals</a:t>
            </a:r>
            <a:r>
              <a:rPr lang="en-US" dirty="0" smtClean="0"/>
              <a:t>  in  the  world. </a:t>
            </a:r>
          </a:p>
          <a:p>
            <a:r>
              <a:rPr lang="en-US" dirty="0" smtClean="0"/>
              <a:t>Varying </a:t>
            </a:r>
            <a:r>
              <a:rPr lang="en-US" dirty="0" smtClean="0">
                <a:solidFill>
                  <a:schemeClr val="tx2"/>
                </a:solidFill>
              </a:rPr>
              <a:t>kinds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degrees</a:t>
            </a:r>
            <a:r>
              <a:rPr lang="en-US" dirty="0" smtClean="0"/>
              <a:t> of  </a:t>
            </a:r>
            <a:r>
              <a:rPr lang="en-US" dirty="0" smtClean="0">
                <a:solidFill>
                  <a:srgbClr val="FF0000"/>
                </a:solidFill>
              </a:rPr>
              <a:t>intelligence</a:t>
            </a:r>
            <a:r>
              <a:rPr lang="en-US" dirty="0" smtClean="0"/>
              <a:t> Occur in </a:t>
            </a:r>
            <a:r>
              <a:rPr lang="en-US" dirty="0" smtClean="0">
                <a:solidFill>
                  <a:schemeClr val="accent1"/>
                </a:solidFill>
              </a:rPr>
              <a:t>people</a:t>
            </a:r>
            <a:r>
              <a:rPr lang="en-US" dirty="0" smtClean="0"/>
              <a:t>, many </a:t>
            </a:r>
            <a:r>
              <a:rPr lang="en-US" dirty="0" smtClean="0">
                <a:solidFill>
                  <a:schemeClr val="accent1"/>
                </a:solidFill>
              </a:rPr>
              <a:t>animals</a:t>
            </a:r>
            <a:r>
              <a:rPr lang="en-US" dirty="0" smtClean="0"/>
              <a:t> and some </a:t>
            </a:r>
            <a:r>
              <a:rPr lang="en-US" dirty="0" smtClean="0">
                <a:solidFill>
                  <a:schemeClr val="accent1"/>
                </a:solidFill>
              </a:rPr>
              <a:t>machines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4.1 </a:t>
            </a:r>
            <a:r>
              <a:rPr lang="en-US" b="1" dirty="0" smtClean="0"/>
              <a:t>Describe and Match Technique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 Model</a:t>
            </a:r>
            <a:r>
              <a:rPr lang="en-US" dirty="0" smtClean="0"/>
              <a:t>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rgbClr val="150BE5"/>
                </a:solidFill>
              </a:rPr>
              <a:t>description</a:t>
            </a:r>
            <a:r>
              <a:rPr lang="en-US" dirty="0" smtClean="0"/>
              <a:t> of a </a:t>
            </a:r>
            <a:r>
              <a:rPr lang="en-US" dirty="0" smtClean="0">
                <a:solidFill>
                  <a:schemeClr val="accent1"/>
                </a:solidFill>
              </a:rPr>
              <a:t>system’s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behavior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Finite state model</a:t>
            </a:r>
            <a:r>
              <a:rPr lang="en-US" dirty="0" smtClean="0"/>
              <a:t> </a:t>
            </a:r>
            <a:r>
              <a:rPr lang="en-US" dirty="0" smtClean="0"/>
              <a:t>of a </a:t>
            </a:r>
            <a:r>
              <a:rPr lang="en-US" dirty="0" smtClean="0">
                <a:solidFill>
                  <a:srgbClr val="150BE5"/>
                </a:solidFill>
              </a:rPr>
              <a:t>system</a:t>
            </a:r>
            <a:r>
              <a:rPr lang="en-US" dirty="0" smtClean="0"/>
              <a:t> consists </a:t>
            </a:r>
            <a:r>
              <a:rPr lang="en-US" dirty="0" smtClean="0"/>
              <a:t>of a </a:t>
            </a:r>
            <a:r>
              <a:rPr lang="en-US" dirty="0" smtClean="0">
                <a:solidFill>
                  <a:schemeClr val="accent1"/>
                </a:solidFill>
              </a:rPr>
              <a:t>set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150BE5"/>
                </a:solidFill>
              </a:rPr>
              <a:t>states</a:t>
            </a:r>
            <a:r>
              <a:rPr lang="en-US" dirty="0" smtClean="0"/>
              <a:t>, a </a:t>
            </a:r>
            <a:r>
              <a:rPr lang="en-US" dirty="0" smtClean="0">
                <a:solidFill>
                  <a:schemeClr val="accent1"/>
                </a:solidFill>
              </a:rPr>
              <a:t>set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150BE5"/>
                </a:solidFill>
              </a:rPr>
              <a:t>input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events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150BE5"/>
                </a:solidFill>
              </a:rPr>
              <a:t>relations</a:t>
            </a:r>
            <a:r>
              <a:rPr lang="en-US" dirty="0" smtClean="0"/>
              <a:t> between </a:t>
            </a:r>
            <a:r>
              <a:rPr lang="en-US" dirty="0" smtClean="0"/>
              <a:t>them . 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Given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C00000"/>
                </a:solidFill>
              </a:rPr>
              <a:t>current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state</a:t>
            </a:r>
            <a:r>
              <a:rPr lang="en-US" dirty="0" smtClean="0"/>
              <a:t> and an </a:t>
            </a:r>
            <a:r>
              <a:rPr lang="en-US" dirty="0" smtClean="0">
                <a:solidFill>
                  <a:srgbClr val="C00000"/>
                </a:solidFill>
              </a:rPr>
              <a:t>input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event</a:t>
            </a:r>
            <a:r>
              <a:rPr lang="en-US" dirty="0" smtClean="0"/>
              <a:t> you can </a:t>
            </a:r>
            <a:r>
              <a:rPr lang="en-US" dirty="0" smtClean="0">
                <a:solidFill>
                  <a:schemeClr val="accent1"/>
                </a:solidFill>
              </a:rPr>
              <a:t>determine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150BE5"/>
                </a:solidFill>
              </a:rPr>
              <a:t>next</a:t>
            </a:r>
            <a:r>
              <a:rPr lang="en-US" dirty="0" smtClean="0"/>
              <a:t> current </a:t>
            </a:r>
            <a:r>
              <a:rPr lang="en-US" dirty="0" smtClean="0">
                <a:solidFill>
                  <a:srgbClr val="150BE5"/>
                </a:solidFill>
              </a:rPr>
              <a:t>state</a:t>
            </a:r>
            <a:r>
              <a:rPr lang="en-US" dirty="0" smtClean="0"/>
              <a:t> of the </a:t>
            </a:r>
            <a:r>
              <a:rPr lang="en-US" dirty="0" smtClean="0"/>
              <a:t>system </a:t>
            </a:r>
            <a:r>
              <a:rPr lang="en-US" dirty="0" smtClean="0">
                <a:solidFill>
                  <a:schemeClr val="accent1"/>
                </a:solidFill>
              </a:rPr>
              <a:t>model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Computation model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150BE5"/>
                </a:solidFill>
              </a:rPr>
              <a:t>finite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state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machine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It includes of a set of </a:t>
            </a:r>
            <a:r>
              <a:rPr lang="en-US" dirty="0" smtClean="0">
                <a:solidFill>
                  <a:srgbClr val="150BE5"/>
                </a:solidFill>
              </a:rPr>
              <a:t>states</a:t>
            </a:r>
            <a:r>
              <a:rPr lang="en-US" i="1" dirty="0" smtClean="0"/>
              <a:t>, a set of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start</a:t>
            </a:r>
            <a:r>
              <a:rPr lang="en-US" dirty="0" smtClean="0"/>
              <a:t> states</a:t>
            </a:r>
            <a:r>
              <a:rPr lang="en-US" i="1" dirty="0" smtClean="0"/>
              <a:t>, an </a:t>
            </a:r>
            <a:r>
              <a:rPr lang="en-US" i="1" dirty="0" smtClean="0">
                <a:solidFill>
                  <a:srgbClr val="150BE5"/>
                </a:solidFill>
              </a:rPr>
              <a:t>input</a:t>
            </a:r>
            <a:r>
              <a:rPr lang="en-US" dirty="0" smtClean="0"/>
              <a:t> alphabet</a:t>
            </a:r>
            <a:r>
              <a:rPr lang="en-US" i="1" dirty="0" smtClean="0"/>
              <a:t>, and 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transition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150BE5"/>
                </a:solidFill>
              </a:rPr>
              <a:t>function</a:t>
            </a:r>
            <a:r>
              <a:rPr lang="en-US" i="1" dirty="0" smtClean="0"/>
              <a:t> which</a:t>
            </a:r>
            <a:r>
              <a:rPr lang="en-US" dirty="0" smtClean="0"/>
              <a:t> maps input symbols and current states to a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150BE5"/>
                </a:solidFill>
              </a:rPr>
              <a:t>next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150BE5"/>
                </a:solidFill>
              </a:rPr>
              <a:t>state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State-transition system</a:t>
            </a:r>
            <a:r>
              <a:rPr lang="en-US" dirty="0" smtClean="0"/>
              <a:t> is called </a:t>
            </a:r>
            <a:r>
              <a:rPr lang="en-US" b="1" dirty="0" smtClean="0">
                <a:solidFill>
                  <a:srgbClr val="C00000"/>
                </a:solidFill>
              </a:rPr>
              <a:t>deterministic</a:t>
            </a:r>
            <a:r>
              <a:rPr lang="en-US" dirty="0" smtClean="0"/>
              <a:t> if every </a:t>
            </a:r>
            <a:r>
              <a:rPr lang="en-US" dirty="0" smtClean="0">
                <a:solidFill>
                  <a:srgbClr val="150BE5"/>
                </a:solidFill>
              </a:rPr>
              <a:t>state</a:t>
            </a:r>
            <a:r>
              <a:rPr lang="en-US" dirty="0" smtClean="0"/>
              <a:t> has at most </a:t>
            </a:r>
            <a:r>
              <a:rPr lang="en-US" b="1" dirty="0" smtClean="0">
                <a:solidFill>
                  <a:schemeClr val="accent2"/>
                </a:solidFill>
              </a:rPr>
              <a:t>one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successor</a:t>
            </a:r>
            <a:r>
              <a:rPr lang="en-US" dirty="0" smtClean="0"/>
              <a:t>;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called </a:t>
            </a:r>
            <a:r>
              <a:rPr lang="en-US" b="1" dirty="0" smtClean="0">
                <a:solidFill>
                  <a:srgbClr val="C00000"/>
                </a:solidFill>
              </a:rPr>
              <a:t>non-deterministic</a:t>
            </a:r>
            <a:r>
              <a:rPr lang="en-US" dirty="0" smtClean="0"/>
              <a:t> if at least one </a:t>
            </a:r>
            <a:r>
              <a:rPr lang="en-US" dirty="0" smtClean="0">
                <a:solidFill>
                  <a:srgbClr val="150BE5"/>
                </a:solidFill>
              </a:rPr>
              <a:t>state</a:t>
            </a:r>
            <a:r>
              <a:rPr lang="en-US" dirty="0" smtClean="0"/>
              <a:t> has </a:t>
            </a:r>
            <a:r>
              <a:rPr lang="en-US" b="1" dirty="0" smtClean="0">
                <a:solidFill>
                  <a:srgbClr val="0070C0"/>
                </a:solidFill>
              </a:rPr>
              <a:t>more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than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one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successor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Example</a:t>
            </a:r>
            <a:r>
              <a:rPr lang="en-US" sz="4000" dirty="0" smtClean="0"/>
              <a:t>( </a:t>
            </a:r>
            <a:r>
              <a:rPr lang="en-US" sz="4000" b="1" dirty="0" smtClean="0"/>
              <a:t>Puzzle)</a:t>
            </a:r>
            <a:r>
              <a:rPr lang="en-US" sz="4000" b="1" i="1" dirty="0" smtClean="0"/>
              <a:t> :</a:t>
            </a:r>
            <a:r>
              <a:rPr lang="en-US" sz="4000" b="1" dirty="0" smtClean="0"/>
              <a:t> </a:t>
            </a:r>
            <a:r>
              <a:rPr lang="en-US" sz="4000" b="1" dirty="0" smtClean="0"/>
              <a:t>Tower </a:t>
            </a:r>
            <a:r>
              <a:rPr lang="en-US" sz="4000" b="1" dirty="0" smtClean="0"/>
              <a:t>of Hanoi with only 2 disks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77012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Solve the puzzle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 	Initial state 				Goal state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Move the disks from the </a:t>
            </a:r>
            <a:r>
              <a:rPr lang="en-US" dirty="0" smtClean="0">
                <a:solidFill>
                  <a:schemeClr val="accent1"/>
                </a:solidFill>
              </a:rPr>
              <a:t>leftmost</a:t>
            </a:r>
            <a:r>
              <a:rPr lang="en-US" dirty="0" smtClean="0"/>
              <a:t> post to the </a:t>
            </a:r>
            <a:r>
              <a:rPr lang="en-US" dirty="0" smtClean="0">
                <a:solidFill>
                  <a:schemeClr val="accent1"/>
                </a:solidFill>
              </a:rPr>
              <a:t>rightmost</a:t>
            </a:r>
            <a:r>
              <a:rPr lang="en-US" dirty="0" smtClean="0"/>
              <a:t> post while (</a:t>
            </a:r>
            <a:r>
              <a:rPr lang="en-US" dirty="0" smtClean="0">
                <a:solidFill>
                  <a:schemeClr val="accent1"/>
                </a:solidFill>
              </a:rPr>
              <a:t>Conditions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never</a:t>
            </a:r>
            <a:r>
              <a:rPr lang="en-US" dirty="0" smtClean="0"/>
              <a:t> putting a </a:t>
            </a:r>
            <a:r>
              <a:rPr lang="en-US" dirty="0" smtClean="0">
                <a:solidFill>
                  <a:schemeClr val="accent1"/>
                </a:solidFill>
              </a:rPr>
              <a:t>larger</a:t>
            </a:r>
            <a:r>
              <a:rPr lang="en-US" dirty="0" smtClean="0"/>
              <a:t> disk </a:t>
            </a:r>
            <a:r>
              <a:rPr lang="en-US" dirty="0" smtClean="0">
                <a:solidFill>
                  <a:schemeClr val="accent1"/>
                </a:solidFill>
              </a:rPr>
              <a:t>on</a:t>
            </a:r>
            <a:r>
              <a:rPr lang="en-US" dirty="0" smtClean="0"/>
              <a:t> top of a </a:t>
            </a:r>
            <a:r>
              <a:rPr lang="en-US" dirty="0" smtClean="0">
                <a:solidFill>
                  <a:schemeClr val="accent1"/>
                </a:solidFill>
              </a:rPr>
              <a:t>smaller</a:t>
            </a:r>
            <a:r>
              <a:rPr lang="en-US" dirty="0" smtClean="0"/>
              <a:t> one;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move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one</a:t>
            </a:r>
            <a:r>
              <a:rPr lang="en-US" dirty="0" smtClean="0"/>
              <a:t> disk at a </a:t>
            </a:r>
            <a:r>
              <a:rPr lang="en-US" dirty="0" smtClean="0">
                <a:solidFill>
                  <a:schemeClr val="accent1"/>
                </a:solidFill>
              </a:rPr>
              <a:t>time</a:t>
            </a:r>
            <a:r>
              <a:rPr lang="en-US" dirty="0" smtClean="0"/>
              <a:t>, from one peg to another;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middle</a:t>
            </a:r>
            <a:r>
              <a:rPr lang="en-US" dirty="0" smtClean="0"/>
              <a:t> post can be used for </a:t>
            </a:r>
            <a:r>
              <a:rPr lang="en-US" dirty="0" smtClean="0">
                <a:solidFill>
                  <a:schemeClr val="accent1"/>
                </a:solidFill>
              </a:rPr>
              <a:t>intermediate</a:t>
            </a:r>
            <a:r>
              <a:rPr lang="en-US" dirty="0" smtClean="0"/>
              <a:t> storage.</a:t>
            </a:r>
          </a:p>
          <a:p>
            <a:r>
              <a:rPr lang="en-US" b="1" dirty="0" smtClean="0"/>
              <a:t>Play the game in the </a:t>
            </a:r>
            <a:r>
              <a:rPr lang="en-US" b="1" dirty="0" smtClean="0">
                <a:solidFill>
                  <a:srgbClr val="C00000"/>
                </a:solidFill>
              </a:rPr>
              <a:t>smallest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number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rgbClr val="C00000"/>
                </a:solidFill>
              </a:rPr>
              <a:t>moves</a:t>
            </a:r>
            <a:r>
              <a:rPr lang="en-US" b="1" dirty="0" smtClean="0"/>
              <a:t> possible.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24200"/>
            <a:ext cx="280851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048000"/>
            <a:ext cx="280851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689696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5334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Possible state transitions in the </a:t>
            </a:r>
            <a:r>
              <a:rPr lang="en-US" sz="2400" b="1" dirty="0" smtClean="0"/>
              <a:t>Tower </a:t>
            </a:r>
            <a:r>
              <a:rPr lang="en-US" sz="2400" b="1" dirty="0" smtClean="0"/>
              <a:t>of Hanoi puzzle with 2 disks.</a:t>
            </a:r>
            <a:endParaRPr lang="en-US" sz="24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09600" y="5451901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Shortest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solution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is the sequence of transitions from the top 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Verdana" pitchFamily="34" charset="0"/>
              </a:rPr>
              <a:t>state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downward to the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lower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left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Assignment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Prolog Program to solve the </a:t>
            </a:r>
            <a:r>
              <a:rPr lang="en-US" sz="2800" b="1" dirty="0" smtClean="0"/>
              <a:t>Tower </a:t>
            </a:r>
            <a:r>
              <a:rPr lang="en-US" sz="2800" b="1" dirty="0" smtClean="0"/>
              <a:t>of Hanoi </a:t>
            </a:r>
            <a:r>
              <a:rPr lang="en-US" sz="2800" b="1" dirty="0" smtClean="0"/>
              <a:t>puzzle.</a:t>
            </a:r>
          </a:p>
          <a:p>
            <a:r>
              <a:rPr lang="en-US" sz="2800" dirty="0" smtClean="0"/>
              <a:t>Modify the program to use 3 &amp; 4 disks with minimum number of movements.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Tree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Many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problems</a:t>
            </a:r>
            <a:r>
              <a:rPr lang="en-US" dirty="0" smtClean="0"/>
              <a:t> can be </a:t>
            </a:r>
            <a:r>
              <a:rPr lang="en-US" dirty="0" smtClean="0">
                <a:solidFill>
                  <a:schemeClr val="accent1"/>
                </a:solidFill>
              </a:rPr>
              <a:t>described</a:t>
            </a:r>
            <a:r>
              <a:rPr lang="en-US" dirty="0" smtClean="0"/>
              <a:t> in the form of a </a:t>
            </a:r>
            <a:r>
              <a:rPr lang="en-US" dirty="0" smtClean="0">
                <a:solidFill>
                  <a:srgbClr val="C00000"/>
                </a:solidFill>
              </a:rPr>
              <a:t>search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tree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■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C00000"/>
                </a:solidFill>
              </a:rPr>
              <a:t>solution</a:t>
            </a:r>
            <a:r>
              <a:rPr lang="en-US" dirty="0" smtClean="0"/>
              <a:t> to the problem is obtained by finding a </a:t>
            </a:r>
            <a:r>
              <a:rPr lang="en-US" dirty="0" smtClean="0">
                <a:solidFill>
                  <a:srgbClr val="C00000"/>
                </a:solidFill>
              </a:rPr>
              <a:t>path</a:t>
            </a:r>
            <a:r>
              <a:rPr lang="en-US" dirty="0" smtClean="0"/>
              <a:t> through this </a:t>
            </a:r>
            <a:r>
              <a:rPr lang="en-US" dirty="0" smtClean="0">
                <a:solidFill>
                  <a:srgbClr val="C00000"/>
                </a:solidFill>
              </a:rPr>
              <a:t>tree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■</a:t>
            </a:r>
            <a:r>
              <a:rPr lang="en-US" dirty="0" smtClean="0"/>
              <a:t> A search through the entire tree, until a satisfactory path is found, is called </a:t>
            </a:r>
            <a:r>
              <a:rPr lang="en-US" dirty="0" smtClean="0">
                <a:solidFill>
                  <a:srgbClr val="C00000"/>
                </a:solidFill>
              </a:rPr>
              <a:t>exhaustive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search</a:t>
            </a:r>
            <a:r>
              <a:rPr lang="en-US" dirty="0" smtClean="0"/>
              <a:t>. </a:t>
            </a:r>
            <a:r>
              <a:rPr lang="ar-EG" dirty="0" smtClean="0"/>
              <a:t>بحث شامل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Tree search strategies: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Depth-first</a:t>
            </a:r>
            <a:r>
              <a:rPr lang="en-US" b="1" dirty="0" smtClean="0"/>
              <a:t> search</a:t>
            </a:r>
            <a:endParaRPr lang="en-US" dirty="0" smtClean="0"/>
          </a:p>
          <a:p>
            <a:r>
              <a:rPr lang="en-US" dirty="0" smtClean="0"/>
              <a:t>  At each </a:t>
            </a:r>
            <a:r>
              <a:rPr lang="en-US" dirty="0" smtClean="0">
                <a:solidFill>
                  <a:srgbClr val="FF0000"/>
                </a:solidFill>
              </a:rPr>
              <a:t>node</a:t>
            </a:r>
            <a:r>
              <a:rPr lang="en-US" dirty="0" smtClean="0"/>
              <a:t>, pick an arbitrary </a:t>
            </a:r>
            <a:r>
              <a:rPr lang="en-US" dirty="0" smtClean="0">
                <a:solidFill>
                  <a:srgbClr val="FF0000"/>
                </a:solidFill>
              </a:rPr>
              <a:t>path</a:t>
            </a:r>
            <a:r>
              <a:rPr lang="en-US" dirty="0" smtClean="0"/>
              <a:t> and work </a:t>
            </a:r>
            <a:r>
              <a:rPr lang="en-US" dirty="0" smtClean="0">
                <a:solidFill>
                  <a:srgbClr val="FF0000"/>
                </a:solidFill>
              </a:rPr>
              <a:t>forward</a:t>
            </a:r>
            <a:r>
              <a:rPr lang="en-US" dirty="0" smtClean="0"/>
              <a:t> until a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 smtClean="0"/>
              <a:t> is found </a:t>
            </a:r>
            <a:r>
              <a:rPr lang="en-US" dirty="0" smtClean="0">
                <a:solidFill>
                  <a:srgbClr val="C00000"/>
                </a:solidFill>
              </a:rPr>
              <a:t>or</a:t>
            </a:r>
            <a:r>
              <a:rPr lang="en-US" dirty="0" smtClean="0"/>
              <a:t> a </a:t>
            </a:r>
            <a:r>
              <a:rPr lang="en-US" dirty="0" smtClean="0">
                <a:solidFill>
                  <a:schemeClr val="accent1"/>
                </a:solidFill>
              </a:rPr>
              <a:t>dead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end</a:t>
            </a:r>
            <a:r>
              <a:rPr lang="en-US" dirty="0" smtClean="0"/>
              <a:t> is reached.</a:t>
            </a:r>
          </a:p>
          <a:p>
            <a:r>
              <a:rPr lang="en-US" dirty="0" smtClean="0"/>
              <a:t> In the case of a dead end - </a:t>
            </a:r>
            <a:r>
              <a:rPr lang="en-US" dirty="0" smtClean="0">
                <a:solidFill>
                  <a:srgbClr val="C00000"/>
                </a:solidFill>
              </a:rPr>
              <a:t>backtrack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chemeClr val="accent1"/>
                </a:solidFill>
              </a:rPr>
              <a:t>last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node</a:t>
            </a:r>
            <a:r>
              <a:rPr lang="en-US" dirty="0" smtClean="0"/>
              <a:t> in the tree</a:t>
            </a:r>
          </a:p>
          <a:p>
            <a:pPr>
              <a:buNone/>
            </a:pPr>
            <a:r>
              <a:rPr lang="en-US" dirty="0" smtClean="0"/>
              <a:t>	where a previously unexplored path branches of, and </a:t>
            </a:r>
            <a:r>
              <a:rPr lang="en-US" dirty="0" smtClean="0">
                <a:solidFill>
                  <a:schemeClr val="accent1"/>
                </a:solidFill>
              </a:rPr>
              <a:t>test</a:t>
            </a:r>
            <a:r>
              <a:rPr lang="en-US" dirty="0" smtClean="0"/>
              <a:t> this </a:t>
            </a:r>
            <a:r>
              <a:rPr lang="en-US" dirty="0" smtClean="0">
                <a:solidFill>
                  <a:schemeClr val="accent1"/>
                </a:solidFill>
              </a:rPr>
              <a:t>path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Backtracking</a:t>
            </a:r>
            <a:r>
              <a:rPr lang="en-US" dirty="0" smtClean="0"/>
              <a:t> can be of two types 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Chronological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backtracking</a:t>
            </a:r>
            <a:r>
              <a:rPr lang="en-US" dirty="0" smtClean="0"/>
              <a:t> : </a:t>
            </a:r>
            <a:r>
              <a:rPr lang="en-US" dirty="0" smtClean="0">
                <a:solidFill>
                  <a:schemeClr val="accent1"/>
                </a:solidFill>
              </a:rPr>
              <a:t>undo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everything</a:t>
            </a:r>
            <a:r>
              <a:rPr lang="en-US" dirty="0" smtClean="0"/>
              <a:t> as we </a:t>
            </a:r>
            <a:r>
              <a:rPr lang="en-US" dirty="0" smtClean="0">
                <a:solidFill>
                  <a:schemeClr val="accent1"/>
                </a:solidFill>
              </a:rPr>
              <a:t>move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back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"up" the tree to a suitable node.</a:t>
            </a:r>
          </a:p>
          <a:p>
            <a:r>
              <a:rPr lang="en-US" b="1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Dependency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directed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backtracking</a:t>
            </a:r>
            <a:r>
              <a:rPr lang="en-US" dirty="0" smtClean="0"/>
              <a:t> : only </a:t>
            </a:r>
            <a:r>
              <a:rPr lang="en-US" dirty="0" smtClean="0">
                <a:solidFill>
                  <a:schemeClr val="accent1"/>
                </a:solidFill>
              </a:rPr>
              <a:t>withdraw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choices</a:t>
            </a:r>
            <a:r>
              <a:rPr lang="en-US" dirty="0" smtClean="0"/>
              <a:t> that "</a:t>
            </a:r>
            <a:r>
              <a:rPr lang="en-US" dirty="0" smtClean="0">
                <a:solidFill>
                  <a:schemeClr val="accent1"/>
                </a:solidFill>
              </a:rPr>
              <a:t>matter</a:t>
            </a:r>
            <a:r>
              <a:rPr lang="en-US" dirty="0" smtClean="0"/>
              <a:t>" (i.e. those on which dead end depends).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Generate-and-test method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method </a:t>
            </a:r>
            <a:r>
              <a:rPr lang="en-US" dirty="0" smtClean="0">
                <a:solidFill>
                  <a:srgbClr val="FF0000"/>
                </a:solidFill>
              </a:rPr>
              <a:t>first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guesses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then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tests</a:t>
            </a:r>
            <a:r>
              <a:rPr lang="en-US" dirty="0" smtClean="0"/>
              <a:t> whether this solution is </a:t>
            </a:r>
            <a:r>
              <a:rPr lang="en-US" dirty="0" smtClean="0">
                <a:solidFill>
                  <a:srgbClr val="FF0000"/>
                </a:solidFill>
              </a:rPr>
              <a:t>correct</a:t>
            </a:r>
            <a:r>
              <a:rPr lang="en-US" dirty="0" smtClean="0"/>
              <a:t>, means solution satisfies the constraints.</a:t>
            </a:r>
          </a:p>
          <a:p>
            <a:r>
              <a:rPr lang="en-US" dirty="0" smtClean="0"/>
              <a:t> This paradigm involves </a:t>
            </a:r>
            <a:r>
              <a:rPr lang="en-US" dirty="0" smtClean="0">
                <a:solidFill>
                  <a:schemeClr val="accent1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processes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Generator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enumerate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possible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solutions</a:t>
            </a:r>
            <a:r>
              <a:rPr lang="en-US" dirty="0" smtClean="0"/>
              <a:t> (hypotheses).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Test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evaluate</a:t>
            </a:r>
            <a:r>
              <a:rPr lang="en-US" dirty="0" smtClean="0"/>
              <a:t> each </a:t>
            </a:r>
            <a:r>
              <a:rPr lang="en-US" dirty="0" smtClean="0">
                <a:solidFill>
                  <a:schemeClr val="accent1"/>
                </a:solidFill>
              </a:rPr>
              <a:t>proposed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solution</a:t>
            </a:r>
          </a:p>
          <a:p>
            <a:pPr>
              <a:buNone/>
            </a:pPr>
            <a:r>
              <a:rPr lang="en-US" dirty="0" smtClean="0"/>
              <a:t>  	The </a:t>
            </a:r>
            <a:r>
              <a:rPr lang="en-US" dirty="0" smtClean="0">
                <a:solidFill>
                  <a:srgbClr val="FF0000"/>
                </a:solidFill>
              </a:rPr>
              <a:t>algorithm</a:t>
            </a:r>
            <a:r>
              <a:rPr lang="en-US" dirty="0" smtClean="0"/>
              <a:t> is</a:t>
            </a:r>
          </a:p>
          <a:p>
            <a:pPr>
              <a:buNone/>
            </a:pPr>
            <a:r>
              <a:rPr lang="en-US" b="1" dirty="0" smtClean="0"/>
              <a:t>		Generate labels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		Test satisfaction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Example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Opening</a:t>
            </a:r>
            <a:r>
              <a:rPr lang="en-US" dirty="0" smtClean="0"/>
              <a:t> a </a:t>
            </a:r>
            <a:r>
              <a:rPr lang="en-US" dirty="0" smtClean="0">
                <a:solidFill>
                  <a:schemeClr val="accent1"/>
                </a:solidFill>
              </a:rPr>
              <a:t>combination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lock</a:t>
            </a:r>
            <a:r>
              <a:rPr lang="en-US" dirty="0" smtClean="0"/>
              <a:t> without knowing the combination.</a:t>
            </a:r>
            <a:endParaRPr lang="en-US" dirty="0"/>
          </a:p>
        </p:txBody>
      </p:sp>
      <p:sp>
        <p:nvSpPr>
          <p:cNvPr id="35843" name="Freeform 3"/>
          <p:cNvSpPr>
            <a:spLocks/>
          </p:cNvSpPr>
          <p:nvPr/>
        </p:nvSpPr>
        <p:spPr bwMode="auto">
          <a:xfrm>
            <a:off x="1219200" y="3886200"/>
            <a:ext cx="228600" cy="609600"/>
          </a:xfrm>
          <a:custGeom>
            <a:avLst/>
            <a:gdLst/>
            <a:ahLst/>
            <a:cxnLst>
              <a:cxn ang="0">
                <a:pos x="247" y="742"/>
              </a:cxn>
              <a:cxn ang="0">
                <a:pos x="154" y="710"/>
              </a:cxn>
              <a:cxn ang="0">
                <a:pos x="78" y="656"/>
              </a:cxn>
              <a:cxn ang="0">
                <a:pos x="25" y="586"/>
              </a:cxn>
              <a:cxn ang="0">
                <a:pos x="1" y="504"/>
              </a:cxn>
              <a:cxn ang="0">
                <a:pos x="0" y="462"/>
              </a:cxn>
              <a:cxn ang="0">
                <a:pos x="0" y="430"/>
              </a:cxn>
              <a:cxn ang="0">
                <a:pos x="0" y="406"/>
              </a:cxn>
              <a:cxn ang="0">
                <a:pos x="0" y="381"/>
              </a:cxn>
              <a:cxn ang="0">
                <a:pos x="0" y="350"/>
              </a:cxn>
              <a:cxn ang="0">
                <a:pos x="1" y="312"/>
              </a:cxn>
              <a:cxn ang="0">
                <a:pos x="16" y="247"/>
              </a:cxn>
              <a:cxn ang="0">
                <a:pos x="49" y="188"/>
              </a:cxn>
              <a:cxn ang="0">
                <a:pos x="98" y="138"/>
              </a:cxn>
              <a:cxn ang="0">
                <a:pos x="161" y="98"/>
              </a:cxn>
              <a:cxn ang="0">
                <a:pos x="216" y="77"/>
              </a:cxn>
              <a:cxn ang="0">
                <a:pos x="216" y="58"/>
              </a:cxn>
              <a:cxn ang="0">
                <a:pos x="216" y="44"/>
              </a:cxn>
              <a:cxn ang="0">
                <a:pos x="216" y="33"/>
              </a:cxn>
              <a:cxn ang="0">
                <a:pos x="216" y="19"/>
              </a:cxn>
              <a:cxn ang="0">
                <a:pos x="216" y="0"/>
              </a:cxn>
              <a:cxn ang="0">
                <a:pos x="237" y="27"/>
              </a:cxn>
              <a:cxn ang="0">
                <a:pos x="258" y="53"/>
              </a:cxn>
              <a:cxn ang="0">
                <a:pos x="275" y="74"/>
              </a:cxn>
              <a:cxn ang="0">
                <a:pos x="293" y="97"/>
              </a:cxn>
              <a:cxn ang="0">
                <a:pos x="317" y="128"/>
              </a:cxn>
              <a:cxn ang="0">
                <a:pos x="310" y="161"/>
              </a:cxn>
              <a:cxn ang="0">
                <a:pos x="288" y="195"/>
              </a:cxn>
              <a:cxn ang="0">
                <a:pos x="271" y="222"/>
              </a:cxn>
              <a:cxn ang="0">
                <a:pos x="253" y="249"/>
              </a:cxn>
              <a:cxn ang="0">
                <a:pos x="231" y="283"/>
              </a:cxn>
              <a:cxn ang="0">
                <a:pos x="216" y="301"/>
              </a:cxn>
              <a:cxn ang="0">
                <a:pos x="216" y="284"/>
              </a:cxn>
              <a:cxn ang="0">
                <a:pos x="216" y="271"/>
              </a:cxn>
              <a:cxn ang="0">
                <a:pos x="216" y="259"/>
              </a:cxn>
              <a:cxn ang="0">
                <a:pos x="216" y="245"/>
              </a:cxn>
              <a:cxn ang="0">
                <a:pos x="216" y="230"/>
              </a:cxn>
              <a:cxn ang="0">
                <a:pos x="160" y="251"/>
              </a:cxn>
              <a:cxn ang="0">
                <a:pos x="111" y="280"/>
              </a:cxn>
              <a:cxn ang="0">
                <a:pos x="70" y="317"/>
              </a:cxn>
              <a:cxn ang="0">
                <a:pos x="36" y="359"/>
              </a:cxn>
              <a:cxn ang="0">
                <a:pos x="13" y="406"/>
              </a:cxn>
              <a:cxn ang="0">
                <a:pos x="37" y="454"/>
              </a:cxn>
              <a:cxn ang="0">
                <a:pos x="85" y="510"/>
              </a:cxn>
              <a:cxn ang="0">
                <a:pos x="147" y="553"/>
              </a:cxn>
              <a:cxn ang="0">
                <a:pos x="221" y="583"/>
              </a:cxn>
              <a:cxn ang="0">
                <a:pos x="304" y="596"/>
              </a:cxn>
              <a:cxn ang="0">
                <a:pos x="325" y="617"/>
              </a:cxn>
              <a:cxn ang="0">
                <a:pos x="325" y="649"/>
              </a:cxn>
              <a:cxn ang="0">
                <a:pos x="325" y="673"/>
              </a:cxn>
              <a:cxn ang="0">
                <a:pos x="325" y="697"/>
              </a:cxn>
              <a:cxn ang="0">
                <a:pos x="325" y="729"/>
              </a:cxn>
            </a:cxnLst>
            <a:rect l="0" t="0" r="r" b="b"/>
            <a:pathLst>
              <a:path w="325" h="750">
                <a:moveTo>
                  <a:pt x="325" y="750"/>
                </a:moveTo>
                <a:lnTo>
                  <a:pt x="298" y="749"/>
                </a:lnTo>
                <a:lnTo>
                  <a:pt x="272" y="746"/>
                </a:lnTo>
                <a:lnTo>
                  <a:pt x="247" y="742"/>
                </a:lnTo>
                <a:lnTo>
                  <a:pt x="222" y="736"/>
                </a:lnTo>
                <a:lnTo>
                  <a:pt x="198" y="729"/>
                </a:lnTo>
                <a:lnTo>
                  <a:pt x="176" y="720"/>
                </a:lnTo>
                <a:lnTo>
                  <a:pt x="154" y="710"/>
                </a:lnTo>
                <a:lnTo>
                  <a:pt x="133" y="698"/>
                </a:lnTo>
                <a:lnTo>
                  <a:pt x="113" y="686"/>
                </a:lnTo>
                <a:lnTo>
                  <a:pt x="95" y="672"/>
                </a:lnTo>
                <a:lnTo>
                  <a:pt x="78" y="656"/>
                </a:lnTo>
                <a:lnTo>
                  <a:pt x="63" y="640"/>
                </a:lnTo>
                <a:lnTo>
                  <a:pt x="49" y="623"/>
                </a:lnTo>
                <a:lnTo>
                  <a:pt x="36" y="605"/>
                </a:lnTo>
                <a:lnTo>
                  <a:pt x="25" y="586"/>
                </a:lnTo>
                <a:lnTo>
                  <a:pt x="17" y="567"/>
                </a:lnTo>
                <a:lnTo>
                  <a:pt x="9" y="547"/>
                </a:lnTo>
                <a:lnTo>
                  <a:pt x="4" y="526"/>
                </a:lnTo>
                <a:lnTo>
                  <a:pt x="1" y="504"/>
                </a:lnTo>
                <a:lnTo>
                  <a:pt x="0" y="482"/>
                </a:lnTo>
                <a:lnTo>
                  <a:pt x="0" y="471"/>
                </a:lnTo>
                <a:lnTo>
                  <a:pt x="0" y="462"/>
                </a:lnTo>
                <a:lnTo>
                  <a:pt x="0" y="453"/>
                </a:lnTo>
                <a:lnTo>
                  <a:pt x="0" y="444"/>
                </a:lnTo>
                <a:lnTo>
                  <a:pt x="0" y="437"/>
                </a:lnTo>
                <a:lnTo>
                  <a:pt x="0" y="430"/>
                </a:lnTo>
                <a:lnTo>
                  <a:pt x="0" y="423"/>
                </a:lnTo>
                <a:lnTo>
                  <a:pt x="0" y="417"/>
                </a:lnTo>
                <a:lnTo>
                  <a:pt x="0" y="411"/>
                </a:lnTo>
                <a:lnTo>
                  <a:pt x="0" y="406"/>
                </a:lnTo>
                <a:lnTo>
                  <a:pt x="0" y="400"/>
                </a:lnTo>
                <a:lnTo>
                  <a:pt x="0" y="394"/>
                </a:lnTo>
                <a:lnTo>
                  <a:pt x="0" y="388"/>
                </a:lnTo>
                <a:lnTo>
                  <a:pt x="0" y="381"/>
                </a:lnTo>
                <a:lnTo>
                  <a:pt x="0" y="374"/>
                </a:lnTo>
                <a:lnTo>
                  <a:pt x="0" y="367"/>
                </a:lnTo>
                <a:lnTo>
                  <a:pt x="0" y="359"/>
                </a:lnTo>
                <a:lnTo>
                  <a:pt x="0" y="350"/>
                </a:lnTo>
                <a:lnTo>
                  <a:pt x="0" y="340"/>
                </a:lnTo>
                <a:lnTo>
                  <a:pt x="0" y="329"/>
                </a:lnTo>
                <a:lnTo>
                  <a:pt x="1" y="312"/>
                </a:lnTo>
                <a:lnTo>
                  <a:pt x="3" y="295"/>
                </a:lnTo>
                <a:lnTo>
                  <a:pt x="6" y="279"/>
                </a:lnTo>
                <a:lnTo>
                  <a:pt x="10" y="263"/>
                </a:lnTo>
                <a:lnTo>
                  <a:pt x="16" y="247"/>
                </a:lnTo>
                <a:lnTo>
                  <a:pt x="22" y="232"/>
                </a:lnTo>
                <a:lnTo>
                  <a:pt x="30" y="217"/>
                </a:lnTo>
                <a:lnTo>
                  <a:pt x="39" y="202"/>
                </a:lnTo>
                <a:lnTo>
                  <a:pt x="49" y="188"/>
                </a:lnTo>
                <a:lnTo>
                  <a:pt x="59" y="175"/>
                </a:lnTo>
                <a:lnTo>
                  <a:pt x="71" y="162"/>
                </a:lnTo>
                <a:lnTo>
                  <a:pt x="84" y="150"/>
                </a:lnTo>
                <a:lnTo>
                  <a:pt x="98" y="138"/>
                </a:lnTo>
                <a:lnTo>
                  <a:pt x="112" y="127"/>
                </a:lnTo>
                <a:lnTo>
                  <a:pt x="128" y="117"/>
                </a:lnTo>
                <a:lnTo>
                  <a:pt x="144" y="107"/>
                </a:lnTo>
                <a:lnTo>
                  <a:pt x="161" y="98"/>
                </a:lnTo>
                <a:lnTo>
                  <a:pt x="178" y="90"/>
                </a:lnTo>
                <a:lnTo>
                  <a:pt x="197" y="83"/>
                </a:lnTo>
                <a:lnTo>
                  <a:pt x="216" y="77"/>
                </a:lnTo>
                <a:lnTo>
                  <a:pt x="216" y="71"/>
                </a:lnTo>
                <a:lnTo>
                  <a:pt x="216" y="66"/>
                </a:lnTo>
                <a:lnTo>
                  <a:pt x="216" y="62"/>
                </a:lnTo>
                <a:lnTo>
                  <a:pt x="216" y="58"/>
                </a:lnTo>
                <a:lnTo>
                  <a:pt x="216" y="54"/>
                </a:lnTo>
                <a:lnTo>
                  <a:pt x="216" y="51"/>
                </a:lnTo>
                <a:lnTo>
                  <a:pt x="216" y="47"/>
                </a:lnTo>
                <a:lnTo>
                  <a:pt x="216" y="44"/>
                </a:lnTo>
                <a:lnTo>
                  <a:pt x="216" y="41"/>
                </a:lnTo>
                <a:lnTo>
                  <a:pt x="216" y="38"/>
                </a:lnTo>
                <a:lnTo>
                  <a:pt x="216" y="36"/>
                </a:lnTo>
                <a:lnTo>
                  <a:pt x="216" y="33"/>
                </a:lnTo>
                <a:lnTo>
                  <a:pt x="216" y="30"/>
                </a:lnTo>
                <a:lnTo>
                  <a:pt x="216" y="26"/>
                </a:lnTo>
                <a:lnTo>
                  <a:pt x="216" y="23"/>
                </a:lnTo>
                <a:lnTo>
                  <a:pt x="216" y="19"/>
                </a:lnTo>
                <a:lnTo>
                  <a:pt x="216" y="15"/>
                </a:lnTo>
                <a:lnTo>
                  <a:pt x="216" y="10"/>
                </a:lnTo>
                <a:lnTo>
                  <a:pt x="216" y="5"/>
                </a:lnTo>
                <a:lnTo>
                  <a:pt x="216" y="0"/>
                </a:lnTo>
                <a:lnTo>
                  <a:pt x="224" y="10"/>
                </a:lnTo>
                <a:lnTo>
                  <a:pt x="231" y="19"/>
                </a:lnTo>
                <a:lnTo>
                  <a:pt x="237" y="27"/>
                </a:lnTo>
                <a:lnTo>
                  <a:pt x="243" y="34"/>
                </a:lnTo>
                <a:lnTo>
                  <a:pt x="248" y="41"/>
                </a:lnTo>
                <a:lnTo>
                  <a:pt x="253" y="47"/>
                </a:lnTo>
                <a:lnTo>
                  <a:pt x="258" y="53"/>
                </a:lnTo>
                <a:lnTo>
                  <a:pt x="262" y="59"/>
                </a:lnTo>
                <a:lnTo>
                  <a:pt x="266" y="64"/>
                </a:lnTo>
                <a:lnTo>
                  <a:pt x="271" y="69"/>
                </a:lnTo>
                <a:lnTo>
                  <a:pt x="275" y="74"/>
                </a:lnTo>
                <a:lnTo>
                  <a:pt x="279" y="79"/>
                </a:lnTo>
                <a:lnTo>
                  <a:pt x="283" y="85"/>
                </a:lnTo>
                <a:lnTo>
                  <a:pt x="288" y="91"/>
                </a:lnTo>
                <a:lnTo>
                  <a:pt x="293" y="97"/>
                </a:lnTo>
                <a:lnTo>
                  <a:pt x="298" y="104"/>
                </a:lnTo>
                <a:lnTo>
                  <a:pt x="304" y="111"/>
                </a:lnTo>
                <a:lnTo>
                  <a:pt x="310" y="119"/>
                </a:lnTo>
                <a:lnTo>
                  <a:pt x="317" y="128"/>
                </a:lnTo>
                <a:lnTo>
                  <a:pt x="325" y="138"/>
                </a:lnTo>
                <a:lnTo>
                  <a:pt x="317" y="150"/>
                </a:lnTo>
                <a:lnTo>
                  <a:pt x="310" y="161"/>
                </a:lnTo>
                <a:lnTo>
                  <a:pt x="304" y="171"/>
                </a:lnTo>
                <a:lnTo>
                  <a:pt x="298" y="180"/>
                </a:lnTo>
                <a:lnTo>
                  <a:pt x="293" y="188"/>
                </a:lnTo>
                <a:lnTo>
                  <a:pt x="288" y="195"/>
                </a:lnTo>
                <a:lnTo>
                  <a:pt x="283" y="203"/>
                </a:lnTo>
                <a:lnTo>
                  <a:pt x="279" y="209"/>
                </a:lnTo>
                <a:lnTo>
                  <a:pt x="275" y="216"/>
                </a:lnTo>
                <a:lnTo>
                  <a:pt x="271" y="222"/>
                </a:lnTo>
                <a:lnTo>
                  <a:pt x="266" y="228"/>
                </a:lnTo>
                <a:lnTo>
                  <a:pt x="262" y="235"/>
                </a:lnTo>
                <a:lnTo>
                  <a:pt x="258" y="241"/>
                </a:lnTo>
                <a:lnTo>
                  <a:pt x="253" y="249"/>
                </a:lnTo>
                <a:lnTo>
                  <a:pt x="248" y="256"/>
                </a:lnTo>
                <a:lnTo>
                  <a:pt x="243" y="264"/>
                </a:lnTo>
                <a:lnTo>
                  <a:pt x="237" y="273"/>
                </a:lnTo>
                <a:lnTo>
                  <a:pt x="231" y="283"/>
                </a:lnTo>
                <a:lnTo>
                  <a:pt x="224" y="294"/>
                </a:lnTo>
                <a:lnTo>
                  <a:pt x="216" y="306"/>
                </a:lnTo>
                <a:lnTo>
                  <a:pt x="216" y="301"/>
                </a:lnTo>
                <a:lnTo>
                  <a:pt x="216" y="296"/>
                </a:lnTo>
                <a:lnTo>
                  <a:pt x="216" y="291"/>
                </a:lnTo>
                <a:lnTo>
                  <a:pt x="216" y="287"/>
                </a:lnTo>
                <a:lnTo>
                  <a:pt x="216" y="284"/>
                </a:lnTo>
                <a:lnTo>
                  <a:pt x="216" y="280"/>
                </a:lnTo>
                <a:lnTo>
                  <a:pt x="216" y="277"/>
                </a:lnTo>
                <a:lnTo>
                  <a:pt x="216" y="274"/>
                </a:lnTo>
                <a:lnTo>
                  <a:pt x="216" y="271"/>
                </a:lnTo>
                <a:lnTo>
                  <a:pt x="216" y="268"/>
                </a:lnTo>
                <a:lnTo>
                  <a:pt x="216" y="265"/>
                </a:lnTo>
                <a:lnTo>
                  <a:pt x="216" y="262"/>
                </a:lnTo>
                <a:lnTo>
                  <a:pt x="216" y="259"/>
                </a:lnTo>
                <a:lnTo>
                  <a:pt x="216" y="256"/>
                </a:lnTo>
                <a:lnTo>
                  <a:pt x="216" y="253"/>
                </a:lnTo>
                <a:lnTo>
                  <a:pt x="216" y="249"/>
                </a:lnTo>
                <a:lnTo>
                  <a:pt x="216" y="245"/>
                </a:lnTo>
                <a:lnTo>
                  <a:pt x="216" y="241"/>
                </a:lnTo>
                <a:lnTo>
                  <a:pt x="216" y="236"/>
                </a:lnTo>
                <a:lnTo>
                  <a:pt x="216" y="230"/>
                </a:lnTo>
                <a:lnTo>
                  <a:pt x="202" y="235"/>
                </a:lnTo>
                <a:lnTo>
                  <a:pt x="188" y="240"/>
                </a:lnTo>
                <a:lnTo>
                  <a:pt x="174" y="245"/>
                </a:lnTo>
                <a:lnTo>
                  <a:pt x="160" y="251"/>
                </a:lnTo>
                <a:lnTo>
                  <a:pt x="148" y="258"/>
                </a:lnTo>
                <a:lnTo>
                  <a:pt x="135" y="265"/>
                </a:lnTo>
                <a:lnTo>
                  <a:pt x="123" y="273"/>
                </a:lnTo>
                <a:lnTo>
                  <a:pt x="111" y="280"/>
                </a:lnTo>
                <a:lnTo>
                  <a:pt x="100" y="289"/>
                </a:lnTo>
                <a:lnTo>
                  <a:pt x="89" y="298"/>
                </a:lnTo>
                <a:lnTo>
                  <a:pt x="79" y="307"/>
                </a:lnTo>
                <a:lnTo>
                  <a:pt x="70" y="317"/>
                </a:lnTo>
                <a:lnTo>
                  <a:pt x="60" y="327"/>
                </a:lnTo>
                <a:lnTo>
                  <a:pt x="52" y="337"/>
                </a:lnTo>
                <a:lnTo>
                  <a:pt x="44" y="348"/>
                </a:lnTo>
                <a:lnTo>
                  <a:pt x="36" y="359"/>
                </a:lnTo>
                <a:lnTo>
                  <a:pt x="30" y="370"/>
                </a:lnTo>
                <a:lnTo>
                  <a:pt x="24" y="382"/>
                </a:lnTo>
                <a:lnTo>
                  <a:pt x="18" y="393"/>
                </a:lnTo>
                <a:lnTo>
                  <a:pt x="13" y="406"/>
                </a:lnTo>
                <a:lnTo>
                  <a:pt x="20" y="422"/>
                </a:lnTo>
                <a:lnTo>
                  <a:pt x="28" y="439"/>
                </a:lnTo>
                <a:lnTo>
                  <a:pt x="37" y="454"/>
                </a:lnTo>
                <a:lnTo>
                  <a:pt x="47" y="469"/>
                </a:lnTo>
                <a:lnTo>
                  <a:pt x="59" y="484"/>
                </a:lnTo>
                <a:lnTo>
                  <a:pt x="71" y="497"/>
                </a:lnTo>
                <a:lnTo>
                  <a:pt x="85" y="510"/>
                </a:lnTo>
                <a:lnTo>
                  <a:pt x="99" y="522"/>
                </a:lnTo>
                <a:lnTo>
                  <a:pt x="114" y="533"/>
                </a:lnTo>
                <a:lnTo>
                  <a:pt x="130" y="544"/>
                </a:lnTo>
                <a:lnTo>
                  <a:pt x="147" y="553"/>
                </a:lnTo>
                <a:lnTo>
                  <a:pt x="165" y="562"/>
                </a:lnTo>
                <a:lnTo>
                  <a:pt x="183" y="570"/>
                </a:lnTo>
                <a:lnTo>
                  <a:pt x="202" y="577"/>
                </a:lnTo>
                <a:lnTo>
                  <a:pt x="221" y="583"/>
                </a:lnTo>
                <a:lnTo>
                  <a:pt x="241" y="588"/>
                </a:lnTo>
                <a:lnTo>
                  <a:pt x="262" y="591"/>
                </a:lnTo>
                <a:lnTo>
                  <a:pt x="283" y="594"/>
                </a:lnTo>
                <a:lnTo>
                  <a:pt x="304" y="596"/>
                </a:lnTo>
                <a:lnTo>
                  <a:pt x="325" y="596"/>
                </a:lnTo>
                <a:lnTo>
                  <a:pt x="325" y="607"/>
                </a:lnTo>
                <a:lnTo>
                  <a:pt x="325" y="617"/>
                </a:lnTo>
                <a:lnTo>
                  <a:pt x="325" y="626"/>
                </a:lnTo>
                <a:lnTo>
                  <a:pt x="325" y="634"/>
                </a:lnTo>
                <a:lnTo>
                  <a:pt x="325" y="642"/>
                </a:lnTo>
                <a:lnTo>
                  <a:pt x="325" y="649"/>
                </a:lnTo>
                <a:lnTo>
                  <a:pt x="325" y="655"/>
                </a:lnTo>
                <a:lnTo>
                  <a:pt x="325" y="662"/>
                </a:lnTo>
                <a:lnTo>
                  <a:pt x="325" y="667"/>
                </a:lnTo>
                <a:lnTo>
                  <a:pt x="325" y="673"/>
                </a:lnTo>
                <a:lnTo>
                  <a:pt x="325" y="679"/>
                </a:lnTo>
                <a:lnTo>
                  <a:pt x="325" y="685"/>
                </a:lnTo>
                <a:lnTo>
                  <a:pt x="325" y="691"/>
                </a:lnTo>
                <a:lnTo>
                  <a:pt x="325" y="697"/>
                </a:lnTo>
                <a:lnTo>
                  <a:pt x="325" y="704"/>
                </a:lnTo>
                <a:lnTo>
                  <a:pt x="325" y="712"/>
                </a:lnTo>
                <a:lnTo>
                  <a:pt x="325" y="720"/>
                </a:lnTo>
                <a:lnTo>
                  <a:pt x="325" y="729"/>
                </a:lnTo>
                <a:lnTo>
                  <a:pt x="325" y="739"/>
                </a:lnTo>
                <a:lnTo>
                  <a:pt x="325" y="7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Freeform 4"/>
          <p:cNvSpPr>
            <a:spLocks/>
          </p:cNvSpPr>
          <p:nvPr/>
        </p:nvSpPr>
        <p:spPr bwMode="auto">
          <a:xfrm>
            <a:off x="3962400" y="3810000"/>
            <a:ext cx="228599" cy="685800"/>
          </a:xfrm>
          <a:custGeom>
            <a:avLst/>
            <a:gdLst/>
            <a:ahLst/>
            <a:cxnLst>
              <a:cxn ang="0">
                <a:pos x="78" y="8"/>
              </a:cxn>
              <a:cxn ang="0">
                <a:pos x="171" y="40"/>
              </a:cxn>
              <a:cxn ang="0">
                <a:pos x="247" y="94"/>
              </a:cxn>
              <a:cxn ang="0">
                <a:pos x="300" y="164"/>
              </a:cxn>
              <a:cxn ang="0">
                <a:pos x="324" y="246"/>
              </a:cxn>
              <a:cxn ang="0">
                <a:pos x="325" y="288"/>
              </a:cxn>
              <a:cxn ang="0">
                <a:pos x="325" y="320"/>
              </a:cxn>
              <a:cxn ang="0">
                <a:pos x="325" y="344"/>
              </a:cxn>
              <a:cxn ang="0">
                <a:pos x="325" y="368"/>
              </a:cxn>
              <a:cxn ang="0">
                <a:pos x="325" y="399"/>
              </a:cxn>
              <a:cxn ang="0">
                <a:pos x="325" y="437"/>
              </a:cxn>
              <a:cxn ang="0">
                <a:pos x="310" y="502"/>
              </a:cxn>
              <a:cxn ang="0">
                <a:pos x="277" y="561"/>
              </a:cxn>
              <a:cxn ang="0">
                <a:pos x="227" y="612"/>
              </a:cxn>
              <a:cxn ang="0">
                <a:pos x="164" y="652"/>
              </a:cxn>
              <a:cxn ang="0">
                <a:pos x="108" y="673"/>
              </a:cxn>
              <a:cxn ang="0">
                <a:pos x="108" y="692"/>
              </a:cxn>
              <a:cxn ang="0">
                <a:pos x="108" y="705"/>
              </a:cxn>
              <a:cxn ang="0">
                <a:pos x="108" y="717"/>
              </a:cxn>
              <a:cxn ang="0">
                <a:pos x="108" y="730"/>
              </a:cxn>
              <a:cxn ang="0">
                <a:pos x="108" y="749"/>
              </a:cxn>
              <a:cxn ang="0">
                <a:pos x="87" y="722"/>
              </a:cxn>
              <a:cxn ang="0">
                <a:pos x="67" y="696"/>
              </a:cxn>
              <a:cxn ang="0">
                <a:pos x="50" y="675"/>
              </a:cxn>
              <a:cxn ang="0">
                <a:pos x="32" y="653"/>
              </a:cxn>
              <a:cxn ang="0">
                <a:pos x="8" y="622"/>
              </a:cxn>
              <a:cxn ang="0">
                <a:pos x="15" y="589"/>
              </a:cxn>
              <a:cxn ang="0">
                <a:pos x="37" y="554"/>
              </a:cxn>
              <a:cxn ang="0">
                <a:pos x="54" y="527"/>
              </a:cxn>
              <a:cxn ang="0">
                <a:pos x="71" y="501"/>
              </a:cxn>
              <a:cxn ang="0">
                <a:pos x="93" y="466"/>
              </a:cxn>
              <a:cxn ang="0">
                <a:pos x="108" y="448"/>
              </a:cxn>
              <a:cxn ang="0">
                <a:pos x="108" y="466"/>
              </a:cxn>
              <a:cxn ang="0">
                <a:pos x="108" y="478"/>
              </a:cxn>
              <a:cxn ang="0">
                <a:pos x="108" y="490"/>
              </a:cxn>
              <a:cxn ang="0">
                <a:pos x="108" y="505"/>
              </a:cxn>
              <a:cxn ang="0">
                <a:pos x="108" y="520"/>
              </a:cxn>
              <a:cxn ang="0">
                <a:pos x="164" y="498"/>
              </a:cxn>
              <a:cxn ang="0">
                <a:pos x="214" y="469"/>
              </a:cxn>
              <a:cxn ang="0">
                <a:pos x="256" y="433"/>
              </a:cxn>
              <a:cxn ang="0">
                <a:pos x="289" y="391"/>
              </a:cxn>
              <a:cxn ang="0">
                <a:pos x="312" y="344"/>
              </a:cxn>
              <a:cxn ang="0">
                <a:pos x="288" y="296"/>
              </a:cxn>
              <a:cxn ang="0">
                <a:pos x="240" y="240"/>
              </a:cxn>
              <a:cxn ang="0">
                <a:pos x="177" y="196"/>
              </a:cxn>
              <a:cxn ang="0">
                <a:pos x="104" y="166"/>
              </a:cxn>
              <a:cxn ang="0">
                <a:pos x="21" y="153"/>
              </a:cxn>
              <a:cxn ang="0">
                <a:pos x="0" y="132"/>
              </a:cxn>
              <a:cxn ang="0">
                <a:pos x="0" y="100"/>
              </a:cxn>
              <a:cxn ang="0">
                <a:pos x="0" y="76"/>
              </a:cxn>
              <a:cxn ang="0">
                <a:pos x="0" y="52"/>
              </a:cxn>
              <a:cxn ang="0">
                <a:pos x="0" y="21"/>
              </a:cxn>
            </a:cxnLst>
            <a:rect l="0" t="0" r="r" b="b"/>
            <a:pathLst>
              <a:path w="325" h="749">
                <a:moveTo>
                  <a:pt x="0" y="0"/>
                </a:moveTo>
                <a:lnTo>
                  <a:pt x="27" y="1"/>
                </a:lnTo>
                <a:lnTo>
                  <a:pt x="53" y="4"/>
                </a:lnTo>
                <a:lnTo>
                  <a:pt x="78" y="8"/>
                </a:lnTo>
                <a:lnTo>
                  <a:pt x="103" y="14"/>
                </a:lnTo>
                <a:lnTo>
                  <a:pt x="127" y="21"/>
                </a:lnTo>
                <a:lnTo>
                  <a:pt x="150" y="30"/>
                </a:lnTo>
                <a:lnTo>
                  <a:pt x="171" y="40"/>
                </a:lnTo>
                <a:lnTo>
                  <a:pt x="192" y="52"/>
                </a:lnTo>
                <a:lnTo>
                  <a:pt x="212" y="64"/>
                </a:lnTo>
                <a:lnTo>
                  <a:pt x="230" y="78"/>
                </a:lnTo>
                <a:lnTo>
                  <a:pt x="247" y="94"/>
                </a:lnTo>
                <a:lnTo>
                  <a:pt x="263" y="110"/>
                </a:lnTo>
                <a:lnTo>
                  <a:pt x="277" y="127"/>
                </a:lnTo>
                <a:lnTo>
                  <a:pt x="289" y="145"/>
                </a:lnTo>
                <a:lnTo>
                  <a:pt x="300" y="164"/>
                </a:lnTo>
                <a:lnTo>
                  <a:pt x="309" y="183"/>
                </a:lnTo>
                <a:lnTo>
                  <a:pt x="316" y="203"/>
                </a:lnTo>
                <a:lnTo>
                  <a:pt x="321" y="224"/>
                </a:lnTo>
                <a:lnTo>
                  <a:pt x="324" y="246"/>
                </a:lnTo>
                <a:lnTo>
                  <a:pt x="325" y="268"/>
                </a:lnTo>
                <a:lnTo>
                  <a:pt x="325" y="278"/>
                </a:lnTo>
                <a:lnTo>
                  <a:pt x="325" y="288"/>
                </a:lnTo>
                <a:lnTo>
                  <a:pt x="325" y="297"/>
                </a:lnTo>
                <a:lnTo>
                  <a:pt x="325" y="305"/>
                </a:lnTo>
                <a:lnTo>
                  <a:pt x="325" y="313"/>
                </a:lnTo>
                <a:lnTo>
                  <a:pt x="325" y="320"/>
                </a:lnTo>
                <a:lnTo>
                  <a:pt x="325" y="326"/>
                </a:lnTo>
                <a:lnTo>
                  <a:pt x="325" y="332"/>
                </a:lnTo>
                <a:lnTo>
                  <a:pt x="325" y="338"/>
                </a:lnTo>
                <a:lnTo>
                  <a:pt x="325" y="344"/>
                </a:lnTo>
                <a:lnTo>
                  <a:pt x="325" y="350"/>
                </a:lnTo>
                <a:lnTo>
                  <a:pt x="325" y="355"/>
                </a:lnTo>
                <a:lnTo>
                  <a:pt x="325" y="361"/>
                </a:lnTo>
                <a:lnTo>
                  <a:pt x="325" y="368"/>
                </a:lnTo>
                <a:lnTo>
                  <a:pt x="325" y="375"/>
                </a:lnTo>
                <a:lnTo>
                  <a:pt x="325" y="382"/>
                </a:lnTo>
                <a:lnTo>
                  <a:pt x="325" y="390"/>
                </a:lnTo>
                <a:lnTo>
                  <a:pt x="325" y="399"/>
                </a:lnTo>
                <a:lnTo>
                  <a:pt x="325" y="409"/>
                </a:lnTo>
                <a:lnTo>
                  <a:pt x="325" y="420"/>
                </a:lnTo>
                <a:lnTo>
                  <a:pt x="325" y="437"/>
                </a:lnTo>
                <a:lnTo>
                  <a:pt x="323" y="454"/>
                </a:lnTo>
                <a:lnTo>
                  <a:pt x="320" y="470"/>
                </a:lnTo>
                <a:lnTo>
                  <a:pt x="315" y="486"/>
                </a:lnTo>
                <a:lnTo>
                  <a:pt x="310" y="502"/>
                </a:lnTo>
                <a:lnTo>
                  <a:pt x="303" y="518"/>
                </a:lnTo>
                <a:lnTo>
                  <a:pt x="295" y="533"/>
                </a:lnTo>
                <a:lnTo>
                  <a:pt x="286" y="547"/>
                </a:lnTo>
                <a:lnTo>
                  <a:pt x="277" y="561"/>
                </a:lnTo>
                <a:lnTo>
                  <a:pt x="266" y="575"/>
                </a:lnTo>
                <a:lnTo>
                  <a:pt x="254" y="588"/>
                </a:lnTo>
                <a:lnTo>
                  <a:pt x="241" y="600"/>
                </a:lnTo>
                <a:lnTo>
                  <a:pt x="227" y="612"/>
                </a:lnTo>
                <a:lnTo>
                  <a:pt x="213" y="623"/>
                </a:lnTo>
                <a:lnTo>
                  <a:pt x="197" y="633"/>
                </a:lnTo>
                <a:lnTo>
                  <a:pt x="181" y="643"/>
                </a:lnTo>
                <a:lnTo>
                  <a:pt x="164" y="652"/>
                </a:lnTo>
                <a:lnTo>
                  <a:pt x="146" y="660"/>
                </a:lnTo>
                <a:lnTo>
                  <a:pt x="127" y="667"/>
                </a:lnTo>
                <a:lnTo>
                  <a:pt x="108" y="673"/>
                </a:lnTo>
                <a:lnTo>
                  <a:pt x="108" y="679"/>
                </a:lnTo>
                <a:lnTo>
                  <a:pt x="108" y="683"/>
                </a:lnTo>
                <a:lnTo>
                  <a:pt x="108" y="688"/>
                </a:lnTo>
                <a:lnTo>
                  <a:pt x="108" y="692"/>
                </a:lnTo>
                <a:lnTo>
                  <a:pt x="108" y="696"/>
                </a:lnTo>
                <a:lnTo>
                  <a:pt x="108" y="699"/>
                </a:lnTo>
                <a:lnTo>
                  <a:pt x="108" y="702"/>
                </a:lnTo>
                <a:lnTo>
                  <a:pt x="108" y="705"/>
                </a:lnTo>
                <a:lnTo>
                  <a:pt x="108" y="708"/>
                </a:lnTo>
                <a:lnTo>
                  <a:pt x="108" y="711"/>
                </a:lnTo>
                <a:lnTo>
                  <a:pt x="108" y="714"/>
                </a:lnTo>
                <a:lnTo>
                  <a:pt x="108" y="717"/>
                </a:lnTo>
                <a:lnTo>
                  <a:pt x="108" y="720"/>
                </a:lnTo>
                <a:lnTo>
                  <a:pt x="108" y="723"/>
                </a:lnTo>
                <a:lnTo>
                  <a:pt x="108" y="726"/>
                </a:lnTo>
                <a:lnTo>
                  <a:pt x="108" y="730"/>
                </a:lnTo>
                <a:lnTo>
                  <a:pt x="108" y="734"/>
                </a:lnTo>
                <a:lnTo>
                  <a:pt x="108" y="739"/>
                </a:lnTo>
                <a:lnTo>
                  <a:pt x="108" y="743"/>
                </a:lnTo>
                <a:lnTo>
                  <a:pt x="108" y="749"/>
                </a:lnTo>
                <a:lnTo>
                  <a:pt x="100" y="739"/>
                </a:lnTo>
                <a:lnTo>
                  <a:pt x="93" y="730"/>
                </a:lnTo>
                <a:lnTo>
                  <a:pt x="87" y="722"/>
                </a:lnTo>
                <a:lnTo>
                  <a:pt x="81" y="715"/>
                </a:lnTo>
                <a:lnTo>
                  <a:pt x="76" y="708"/>
                </a:lnTo>
                <a:lnTo>
                  <a:pt x="71" y="702"/>
                </a:lnTo>
                <a:lnTo>
                  <a:pt x="67" y="696"/>
                </a:lnTo>
                <a:lnTo>
                  <a:pt x="62" y="691"/>
                </a:lnTo>
                <a:lnTo>
                  <a:pt x="58" y="686"/>
                </a:lnTo>
                <a:lnTo>
                  <a:pt x="54" y="680"/>
                </a:lnTo>
                <a:lnTo>
                  <a:pt x="50" y="675"/>
                </a:lnTo>
                <a:lnTo>
                  <a:pt x="46" y="670"/>
                </a:lnTo>
                <a:lnTo>
                  <a:pt x="41" y="665"/>
                </a:lnTo>
                <a:lnTo>
                  <a:pt x="37" y="659"/>
                </a:lnTo>
                <a:lnTo>
                  <a:pt x="32" y="653"/>
                </a:lnTo>
                <a:lnTo>
                  <a:pt x="27" y="646"/>
                </a:lnTo>
                <a:lnTo>
                  <a:pt x="21" y="639"/>
                </a:lnTo>
                <a:lnTo>
                  <a:pt x="15" y="631"/>
                </a:lnTo>
                <a:lnTo>
                  <a:pt x="8" y="622"/>
                </a:lnTo>
                <a:lnTo>
                  <a:pt x="0" y="612"/>
                </a:lnTo>
                <a:lnTo>
                  <a:pt x="8" y="600"/>
                </a:lnTo>
                <a:lnTo>
                  <a:pt x="15" y="589"/>
                </a:lnTo>
                <a:lnTo>
                  <a:pt x="21" y="579"/>
                </a:lnTo>
                <a:lnTo>
                  <a:pt x="27" y="570"/>
                </a:lnTo>
                <a:lnTo>
                  <a:pt x="32" y="562"/>
                </a:lnTo>
                <a:lnTo>
                  <a:pt x="37" y="554"/>
                </a:lnTo>
                <a:lnTo>
                  <a:pt x="41" y="547"/>
                </a:lnTo>
                <a:lnTo>
                  <a:pt x="46" y="540"/>
                </a:lnTo>
                <a:lnTo>
                  <a:pt x="50" y="534"/>
                </a:lnTo>
                <a:lnTo>
                  <a:pt x="54" y="527"/>
                </a:lnTo>
                <a:lnTo>
                  <a:pt x="58" y="521"/>
                </a:lnTo>
                <a:lnTo>
                  <a:pt x="62" y="515"/>
                </a:lnTo>
                <a:lnTo>
                  <a:pt x="67" y="508"/>
                </a:lnTo>
                <a:lnTo>
                  <a:pt x="71" y="501"/>
                </a:lnTo>
                <a:lnTo>
                  <a:pt x="76" y="493"/>
                </a:lnTo>
                <a:lnTo>
                  <a:pt x="81" y="485"/>
                </a:lnTo>
                <a:lnTo>
                  <a:pt x="87" y="476"/>
                </a:lnTo>
                <a:lnTo>
                  <a:pt x="93" y="466"/>
                </a:lnTo>
                <a:lnTo>
                  <a:pt x="100" y="455"/>
                </a:lnTo>
                <a:lnTo>
                  <a:pt x="108" y="443"/>
                </a:lnTo>
                <a:lnTo>
                  <a:pt x="108" y="448"/>
                </a:lnTo>
                <a:lnTo>
                  <a:pt x="108" y="453"/>
                </a:lnTo>
                <a:lnTo>
                  <a:pt x="108" y="458"/>
                </a:lnTo>
                <a:lnTo>
                  <a:pt x="108" y="462"/>
                </a:lnTo>
                <a:lnTo>
                  <a:pt x="108" y="466"/>
                </a:lnTo>
                <a:lnTo>
                  <a:pt x="108" y="469"/>
                </a:lnTo>
                <a:lnTo>
                  <a:pt x="108" y="472"/>
                </a:lnTo>
                <a:lnTo>
                  <a:pt x="108" y="475"/>
                </a:lnTo>
                <a:lnTo>
                  <a:pt x="108" y="478"/>
                </a:lnTo>
                <a:lnTo>
                  <a:pt x="108" y="481"/>
                </a:lnTo>
                <a:lnTo>
                  <a:pt x="108" y="484"/>
                </a:lnTo>
                <a:lnTo>
                  <a:pt x="108" y="487"/>
                </a:lnTo>
                <a:lnTo>
                  <a:pt x="108" y="490"/>
                </a:lnTo>
                <a:lnTo>
                  <a:pt x="108" y="493"/>
                </a:lnTo>
                <a:lnTo>
                  <a:pt x="108" y="497"/>
                </a:lnTo>
                <a:lnTo>
                  <a:pt x="108" y="501"/>
                </a:lnTo>
                <a:lnTo>
                  <a:pt x="108" y="505"/>
                </a:lnTo>
                <a:lnTo>
                  <a:pt x="108" y="509"/>
                </a:lnTo>
                <a:lnTo>
                  <a:pt x="108" y="514"/>
                </a:lnTo>
                <a:lnTo>
                  <a:pt x="108" y="520"/>
                </a:lnTo>
                <a:lnTo>
                  <a:pt x="123" y="515"/>
                </a:lnTo>
                <a:lnTo>
                  <a:pt x="137" y="510"/>
                </a:lnTo>
                <a:lnTo>
                  <a:pt x="151" y="504"/>
                </a:lnTo>
                <a:lnTo>
                  <a:pt x="164" y="498"/>
                </a:lnTo>
                <a:lnTo>
                  <a:pt x="177" y="492"/>
                </a:lnTo>
                <a:lnTo>
                  <a:pt x="190" y="484"/>
                </a:lnTo>
                <a:lnTo>
                  <a:pt x="202" y="477"/>
                </a:lnTo>
                <a:lnTo>
                  <a:pt x="214" y="469"/>
                </a:lnTo>
                <a:lnTo>
                  <a:pt x="225" y="461"/>
                </a:lnTo>
                <a:lnTo>
                  <a:pt x="236" y="452"/>
                </a:lnTo>
                <a:lnTo>
                  <a:pt x="246" y="443"/>
                </a:lnTo>
                <a:lnTo>
                  <a:pt x="256" y="433"/>
                </a:lnTo>
                <a:lnTo>
                  <a:pt x="265" y="423"/>
                </a:lnTo>
                <a:lnTo>
                  <a:pt x="273" y="413"/>
                </a:lnTo>
                <a:lnTo>
                  <a:pt x="281" y="402"/>
                </a:lnTo>
                <a:lnTo>
                  <a:pt x="289" y="391"/>
                </a:lnTo>
                <a:lnTo>
                  <a:pt x="295" y="380"/>
                </a:lnTo>
                <a:lnTo>
                  <a:pt x="302" y="368"/>
                </a:lnTo>
                <a:lnTo>
                  <a:pt x="307" y="357"/>
                </a:lnTo>
                <a:lnTo>
                  <a:pt x="312" y="344"/>
                </a:lnTo>
                <a:lnTo>
                  <a:pt x="305" y="328"/>
                </a:lnTo>
                <a:lnTo>
                  <a:pt x="297" y="311"/>
                </a:lnTo>
                <a:lnTo>
                  <a:pt x="288" y="296"/>
                </a:lnTo>
                <a:lnTo>
                  <a:pt x="277" y="281"/>
                </a:lnTo>
                <a:lnTo>
                  <a:pt x="266" y="266"/>
                </a:lnTo>
                <a:lnTo>
                  <a:pt x="253" y="253"/>
                </a:lnTo>
                <a:lnTo>
                  <a:pt x="240" y="240"/>
                </a:lnTo>
                <a:lnTo>
                  <a:pt x="226" y="228"/>
                </a:lnTo>
                <a:lnTo>
                  <a:pt x="210" y="216"/>
                </a:lnTo>
                <a:lnTo>
                  <a:pt x="194" y="206"/>
                </a:lnTo>
                <a:lnTo>
                  <a:pt x="177" y="196"/>
                </a:lnTo>
                <a:lnTo>
                  <a:pt x="160" y="187"/>
                </a:lnTo>
                <a:lnTo>
                  <a:pt x="142" y="179"/>
                </a:lnTo>
                <a:lnTo>
                  <a:pt x="123" y="172"/>
                </a:lnTo>
                <a:lnTo>
                  <a:pt x="104" y="166"/>
                </a:lnTo>
                <a:lnTo>
                  <a:pt x="84" y="161"/>
                </a:lnTo>
                <a:lnTo>
                  <a:pt x="63" y="158"/>
                </a:lnTo>
                <a:lnTo>
                  <a:pt x="43" y="155"/>
                </a:lnTo>
                <a:lnTo>
                  <a:pt x="21" y="153"/>
                </a:lnTo>
                <a:lnTo>
                  <a:pt x="0" y="152"/>
                </a:lnTo>
                <a:lnTo>
                  <a:pt x="0" y="142"/>
                </a:lnTo>
                <a:lnTo>
                  <a:pt x="0" y="132"/>
                </a:lnTo>
                <a:lnTo>
                  <a:pt x="0" y="123"/>
                </a:lnTo>
                <a:lnTo>
                  <a:pt x="0" y="115"/>
                </a:lnTo>
                <a:lnTo>
                  <a:pt x="0" y="107"/>
                </a:lnTo>
                <a:lnTo>
                  <a:pt x="0" y="100"/>
                </a:lnTo>
                <a:lnTo>
                  <a:pt x="0" y="94"/>
                </a:lnTo>
                <a:lnTo>
                  <a:pt x="0" y="88"/>
                </a:lnTo>
                <a:lnTo>
                  <a:pt x="0" y="82"/>
                </a:lnTo>
                <a:lnTo>
                  <a:pt x="0" y="76"/>
                </a:lnTo>
                <a:lnTo>
                  <a:pt x="0" y="70"/>
                </a:lnTo>
                <a:lnTo>
                  <a:pt x="0" y="65"/>
                </a:lnTo>
                <a:lnTo>
                  <a:pt x="0" y="59"/>
                </a:lnTo>
                <a:lnTo>
                  <a:pt x="0" y="52"/>
                </a:lnTo>
                <a:lnTo>
                  <a:pt x="0" y="45"/>
                </a:lnTo>
                <a:lnTo>
                  <a:pt x="0" y="38"/>
                </a:lnTo>
                <a:lnTo>
                  <a:pt x="0" y="30"/>
                </a:lnTo>
                <a:lnTo>
                  <a:pt x="0" y="21"/>
                </a:lnTo>
                <a:lnTo>
                  <a:pt x="0" y="11"/>
                </a:lnTo>
                <a:lnTo>
                  <a:pt x="0" y="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b="1" dirty="0" smtClean="0"/>
              <a:t>Rule-Based Systems (RBSs)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Rule-based</a:t>
            </a:r>
            <a:r>
              <a:rPr lang="en-US" dirty="0" smtClean="0"/>
              <a:t> systems are </a:t>
            </a:r>
            <a:r>
              <a:rPr lang="en-US" dirty="0" smtClean="0">
                <a:solidFill>
                  <a:schemeClr val="accent1"/>
                </a:solidFill>
              </a:rPr>
              <a:t>simple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successful</a:t>
            </a:r>
            <a:r>
              <a:rPr lang="en-US" dirty="0" smtClean="0"/>
              <a:t> AI technique.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Rules</a:t>
            </a:r>
            <a:r>
              <a:rPr lang="en-US" dirty="0" smtClean="0"/>
              <a:t> are of the form: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IF &lt;condition&gt; THEN &lt;action&gt;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Rules</a:t>
            </a:r>
            <a:r>
              <a:rPr lang="en-US" dirty="0" smtClean="0"/>
              <a:t> are often </a:t>
            </a:r>
            <a:r>
              <a:rPr lang="en-US" dirty="0" smtClean="0">
                <a:solidFill>
                  <a:schemeClr val="accent1"/>
                </a:solidFill>
              </a:rPr>
              <a:t>arranged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chemeClr val="accent1"/>
                </a:solidFill>
              </a:rPr>
              <a:t>hierarchies</a:t>
            </a:r>
            <a:r>
              <a:rPr lang="en-US" dirty="0" smtClean="0"/>
              <a:t> (“and/or” trees).</a:t>
            </a:r>
          </a:p>
          <a:p>
            <a:r>
              <a:rPr lang="en-US" dirty="0" smtClean="0"/>
              <a:t>When </a:t>
            </a:r>
            <a:r>
              <a:rPr lang="en-US" dirty="0" smtClean="0">
                <a:solidFill>
                  <a:schemeClr val="accent1"/>
                </a:solidFill>
              </a:rPr>
              <a:t>all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conditions</a:t>
            </a:r>
            <a:r>
              <a:rPr lang="en-US" dirty="0" smtClean="0"/>
              <a:t> of a </a:t>
            </a:r>
            <a:r>
              <a:rPr lang="en-US" dirty="0" smtClean="0">
                <a:solidFill>
                  <a:schemeClr val="accent1"/>
                </a:solidFill>
              </a:rPr>
              <a:t>rule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1"/>
                </a:solidFill>
              </a:rPr>
              <a:t>satisfied</a:t>
            </a:r>
            <a:r>
              <a:rPr lang="en-US" dirty="0" smtClean="0"/>
              <a:t> the rule is </a:t>
            </a:r>
            <a:r>
              <a:rPr lang="en-US" dirty="0" smtClean="0">
                <a:solidFill>
                  <a:srgbClr val="C00000"/>
                </a:solidFill>
              </a:rPr>
              <a:t>triggered  (True)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RBS</a:t>
            </a:r>
            <a:r>
              <a:rPr lang="en-US" b="1" dirty="0" smtClean="0"/>
              <a:t> Components :</a:t>
            </a:r>
            <a:r>
              <a:rPr lang="en-US" dirty="0" smtClean="0"/>
              <a:t> Working </a:t>
            </a:r>
            <a:r>
              <a:rPr lang="en-US" dirty="0" smtClean="0">
                <a:solidFill>
                  <a:schemeClr val="accent1"/>
                </a:solidFill>
              </a:rPr>
              <a:t>Memory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Rule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Base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Interpreter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848900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r>
              <a:rPr lang="en-US" b="1" dirty="0" smtClean="0"/>
              <a:t>RBS components -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Working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Memory</a:t>
            </a:r>
            <a:r>
              <a:rPr lang="en-US" b="1" dirty="0" smtClean="0"/>
              <a:t> (WM)</a:t>
            </a:r>
          </a:p>
          <a:p>
            <a:r>
              <a:rPr lang="en-US" dirty="0" smtClean="0"/>
              <a:t>Contains </a:t>
            </a:r>
            <a:r>
              <a:rPr lang="en-US" b="1" i="1" dirty="0" smtClean="0">
                <a:solidFill>
                  <a:srgbClr val="C00000"/>
                </a:solidFill>
              </a:rPr>
              <a:t>facts</a:t>
            </a:r>
            <a:r>
              <a:rPr lang="en-US" dirty="0" smtClean="0"/>
              <a:t> about the </a:t>
            </a:r>
            <a:r>
              <a:rPr lang="en-US" dirty="0" smtClean="0">
                <a:solidFill>
                  <a:schemeClr val="accent1"/>
                </a:solidFill>
              </a:rPr>
              <a:t>world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observed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7030A0"/>
                </a:solidFill>
              </a:rPr>
              <a:t>derived</a:t>
            </a:r>
            <a:r>
              <a:rPr lang="en-US" dirty="0" smtClean="0"/>
              <a:t> from a </a:t>
            </a:r>
            <a:r>
              <a:rPr lang="en-US" dirty="0" smtClean="0">
                <a:solidFill>
                  <a:srgbClr val="7030A0"/>
                </a:solidFill>
              </a:rPr>
              <a:t>rule</a:t>
            </a:r>
            <a:r>
              <a:rPr lang="en-US" dirty="0" smtClean="0"/>
              <a:t>; stored as a triplet</a:t>
            </a:r>
            <a:br>
              <a:rPr lang="en-US" dirty="0" smtClean="0"/>
            </a:br>
            <a:r>
              <a:rPr lang="en-US" b="1" dirty="0" smtClean="0">
                <a:solidFill>
                  <a:schemeClr val="accent1"/>
                </a:solidFill>
              </a:rPr>
              <a:t>&lt; object, attribute, values &gt;</a:t>
            </a:r>
          </a:p>
          <a:p>
            <a:pPr>
              <a:buNone/>
            </a:pPr>
            <a:r>
              <a:rPr lang="en-US" dirty="0" smtClean="0"/>
              <a:t>    e.g.</a:t>
            </a:r>
            <a:r>
              <a:rPr lang="en-US" b="1" dirty="0" smtClean="0"/>
              <a:t> &lt; car, color, red &gt;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     “The </a:t>
            </a:r>
            <a:r>
              <a:rPr lang="en-US" dirty="0" smtClean="0">
                <a:solidFill>
                  <a:srgbClr val="C00000"/>
                </a:solidFill>
              </a:rPr>
              <a:t>color</a:t>
            </a:r>
            <a:r>
              <a:rPr lang="en-US" dirty="0" smtClean="0"/>
              <a:t> of my </a:t>
            </a:r>
            <a:r>
              <a:rPr lang="en-US" dirty="0" smtClean="0">
                <a:solidFill>
                  <a:srgbClr val="150BE5"/>
                </a:solidFill>
              </a:rPr>
              <a:t>car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 Contains </a:t>
            </a:r>
            <a:r>
              <a:rPr lang="en-US" dirty="0" smtClean="0">
                <a:solidFill>
                  <a:srgbClr val="C00000"/>
                </a:solidFill>
              </a:rPr>
              <a:t>temporary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knowledge</a:t>
            </a:r>
            <a:r>
              <a:rPr lang="en-US" dirty="0" smtClean="0"/>
              <a:t> about </a:t>
            </a:r>
            <a:r>
              <a:rPr lang="en-US" dirty="0" smtClean="0">
                <a:solidFill>
                  <a:schemeClr val="accent1"/>
                </a:solidFill>
              </a:rPr>
              <a:t>problem-solving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session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Can be </a:t>
            </a:r>
            <a:r>
              <a:rPr lang="en-US" dirty="0" smtClean="0">
                <a:solidFill>
                  <a:schemeClr val="accent1"/>
                </a:solidFill>
              </a:rPr>
              <a:t>modified</a:t>
            </a:r>
            <a:r>
              <a:rPr lang="en-US" dirty="0" smtClean="0"/>
              <a:t> by the </a:t>
            </a:r>
            <a:r>
              <a:rPr lang="en-US" dirty="0" smtClean="0">
                <a:solidFill>
                  <a:schemeClr val="accent1"/>
                </a:solidFill>
              </a:rPr>
              <a:t>rules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AI</a:t>
            </a:r>
            <a:r>
              <a:rPr lang="en-US" dirty="0" smtClean="0"/>
              <a:t> is the study of : How to make </a:t>
            </a:r>
            <a:r>
              <a:rPr lang="en-US" dirty="0" smtClean="0">
                <a:solidFill>
                  <a:srgbClr val="C00000"/>
                </a:solidFill>
              </a:rPr>
              <a:t>computers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do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Right things</a:t>
            </a:r>
            <a:r>
              <a:rPr lang="en-US" dirty="0" smtClean="0"/>
              <a:t> </a:t>
            </a:r>
            <a:r>
              <a:rPr lang="en-US" dirty="0" smtClean="0"/>
              <a:t>which, at the moment, </a:t>
            </a:r>
            <a:r>
              <a:rPr lang="en-US" dirty="0" smtClean="0">
                <a:solidFill>
                  <a:schemeClr val="accent1"/>
                </a:solidFill>
              </a:rPr>
              <a:t>people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do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better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  <a:r>
              <a:rPr lang="en-US" dirty="0" smtClean="0">
                <a:solidFill>
                  <a:srgbClr val="FF0000"/>
                </a:solidFill>
              </a:rPr>
              <a:t>AI</a:t>
            </a:r>
            <a:r>
              <a:rPr lang="en-US" dirty="0" smtClean="0"/>
              <a:t> is the study and design of </a:t>
            </a:r>
            <a:r>
              <a:rPr lang="en-US" dirty="0" smtClean="0">
                <a:solidFill>
                  <a:srgbClr val="FF0000"/>
                </a:solidFill>
              </a:rPr>
              <a:t>intelligent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agents</a:t>
            </a:r>
            <a:r>
              <a:rPr lang="en-US" dirty="0" smtClean="0"/>
              <a:t>, where an intelligent agent is a </a:t>
            </a:r>
            <a:r>
              <a:rPr lang="en-US" dirty="0" smtClean="0">
                <a:solidFill>
                  <a:schemeClr val="accent1"/>
                </a:solidFill>
              </a:rPr>
              <a:t>system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chemeClr val="accent1"/>
                </a:solidFill>
              </a:rPr>
              <a:t>perceives</a:t>
            </a:r>
            <a:r>
              <a:rPr lang="en-US" dirty="0" smtClean="0"/>
              <a:t>  </a:t>
            </a:r>
            <a:r>
              <a:rPr lang="ar-EG" dirty="0" smtClean="0"/>
              <a:t>يدرك</a:t>
            </a:r>
            <a:r>
              <a:rPr lang="en-US" dirty="0" smtClean="0"/>
              <a:t> its </a:t>
            </a:r>
            <a:r>
              <a:rPr lang="en-US" dirty="0" smtClean="0">
                <a:solidFill>
                  <a:schemeClr val="accent1"/>
                </a:solidFill>
              </a:rPr>
              <a:t>environment</a:t>
            </a:r>
            <a:r>
              <a:rPr lang="en-US" dirty="0" smtClean="0"/>
              <a:t> and takes </a:t>
            </a:r>
            <a:r>
              <a:rPr lang="en-US" dirty="0" smtClean="0">
                <a:solidFill>
                  <a:schemeClr val="accent1"/>
                </a:solidFill>
              </a:rPr>
              <a:t>actions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chemeClr val="accent1"/>
                </a:solidFill>
              </a:rPr>
              <a:t>maximize</a:t>
            </a:r>
            <a:r>
              <a:rPr lang="en-US" dirty="0" smtClean="0"/>
              <a:t> its chances of </a:t>
            </a:r>
            <a:r>
              <a:rPr lang="en-US" dirty="0" smtClean="0">
                <a:solidFill>
                  <a:schemeClr val="accent1"/>
                </a:solidFill>
              </a:rPr>
              <a:t>success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AI</a:t>
            </a:r>
            <a:r>
              <a:rPr lang="en-US" dirty="0" smtClean="0"/>
              <a:t> </a:t>
            </a:r>
            <a:r>
              <a:rPr lang="en-US" dirty="0" smtClean="0"/>
              <a:t>is 'The </a:t>
            </a:r>
            <a:r>
              <a:rPr lang="en-US" dirty="0" smtClean="0"/>
              <a:t>art of </a:t>
            </a:r>
            <a:r>
              <a:rPr lang="en-US" dirty="0" smtClean="0">
                <a:solidFill>
                  <a:srgbClr val="C00000"/>
                </a:solidFill>
              </a:rPr>
              <a:t>creating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machines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rgbClr val="0070C0"/>
                </a:solidFill>
              </a:rPr>
              <a:t>perform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functions</a:t>
            </a:r>
            <a:r>
              <a:rPr lang="en-US" dirty="0" smtClean="0"/>
              <a:t> that require and </a:t>
            </a:r>
            <a:r>
              <a:rPr lang="en-US" dirty="0" smtClean="0">
                <a:solidFill>
                  <a:srgbClr val="C00000"/>
                </a:solidFill>
              </a:rPr>
              <a:t>emulate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intelligence</a:t>
            </a:r>
            <a:r>
              <a:rPr lang="en-US" dirty="0" smtClean="0"/>
              <a:t> when performed by </a:t>
            </a:r>
            <a:r>
              <a:rPr lang="en-US" dirty="0" smtClean="0">
                <a:solidFill>
                  <a:srgbClr val="0070C0"/>
                </a:solidFill>
              </a:rPr>
              <a:t>people</a:t>
            </a:r>
            <a:r>
              <a:rPr lang="en-US" dirty="0" smtClean="0"/>
              <a:t>' (</a:t>
            </a:r>
            <a:r>
              <a:rPr lang="en-US" dirty="0" err="1" smtClean="0"/>
              <a:t>Kurzweil</a:t>
            </a:r>
            <a:r>
              <a:rPr lang="en-US" dirty="0" smtClean="0"/>
              <a:t>, 1990).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AI</a:t>
            </a:r>
            <a:r>
              <a:rPr lang="en-US" dirty="0" smtClean="0"/>
              <a:t> </a:t>
            </a:r>
            <a:r>
              <a:rPr lang="en-US" dirty="0" smtClean="0"/>
              <a:t>is 'The </a:t>
            </a:r>
            <a:r>
              <a:rPr lang="en-US" dirty="0" smtClean="0">
                <a:solidFill>
                  <a:srgbClr val="0070C0"/>
                </a:solidFill>
              </a:rPr>
              <a:t>branch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C00000"/>
                </a:solidFill>
              </a:rPr>
              <a:t>computer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science</a:t>
            </a:r>
            <a:r>
              <a:rPr lang="en-US" dirty="0" smtClean="0"/>
              <a:t> that is concerned with the </a:t>
            </a:r>
            <a:r>
              <a:rPr lang="en-US" dirty="0" smtClean="0">
                <a:solidFill>
                  <a:schemeClr val="accent1"/>
                </a:solidFill>
              </a:rPr>
              <a:t>automation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accent1"/>
                </a:solidFill>
              </a:rPr>
              <a:t>intelligent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behavior</a:t>
            </a:r>
            <a:r>
              <a:rPr lang="en-US" dirty="0" smtClean="0"/>
              <a:t>' (Luger and Stubblefield, 1993)</a:t>
            </a:r>
          </a:p>
          <a:p>
            <a:r>
              <a:rPr lang="en-US" b="1" dirty="0" smtClean="0"/>
              <a:t>Note</a:t>
            </a:r>
            <a:r>
              <a:rPr lang="en-US" dirty="0" smtClean="0"/>
              <a:t> : A </a:t>
            </a:r>
            <a:r>
              <a:rPr lang="en-US" dirty="0" smtClean="0">
                <a:solidFill>
                  <a:srgbClr val="C00000"/>
                </a:solidFill>
              </a:rPr>
              <a:t>system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rational</a:t>
            </a:r>
            <a:r>
              <a:rPr lang="en-US" dirty="0" smtClean="0"/>
              <a:t> if it </a:t>
            </a:r>
            <a:r>
              <a:rPr lang="en-US" dirty="0" smtClean="0">
                <a:solidFill>
                  <a:schemeClr val="accent1"/>
                </a:solidFill>
              </a:rPr>
              <a:t>does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C00000"/>
                </a:solidFill>
              </a:rPr>
              <a:t>right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thing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>
                <a:solidFill>
                  <a:srgbClr val="FF0000"/>
                </a:solidFill>
              </a:rPr>
              <a:t>Rule</a:t>
            </a:r>
            <a:r>
              <a:rPr lang="en-US" b="1" dirty="0" smtClean="0"/>
              <a:t> </a:t>
            </a:r>
            <a:r>
              <a:rPr lang="en-US" sz="3500" b="1" dirty="0" smtClean="0">
                <a:solidFill>
                  <a:srgbClr val="FF0000"/>
                </a:solidFill>
              </a:rPr>
              <a:t>Base</a:t>
            </a:r>
            <a:r>
              <a:rPr lang="en-US" b="1" dirty="0" smtClean="0"/>
              <a:t> (</a:t>
            </a:r>
            <a:r>
              <a:rPr lang="en-US" sz="3500" b="1" dirty="0" smtClean="0"/>
              <a:t>RB</a:t>
            </a:r>
            <a:r>
              <a:rPr lang="en-US" b="1" dirty="0" smtClean="0"/>
              <a:t>)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RB</a:t>
            </a:r>
            <a:r>
              <a:rPr lang="en-US" dirty="0" smtClean="0"/>
              <a:t> contains </a:t>
            </a:r>
            <a:r>
              <a:rPr lang="en-US" dirty="0" smtClean="0">
                <a:solidFill>
                  <a:srgbClr val="C00000"/>
                </a:solidFill>
              </a:rPr>
              <a:t>rules</a:t>
            </a:r>
            <a:r>
              <a:rPr lang="en-US" dirty="0" smtClean="0"/>
              <a:t>; each </a:t>
            </a:r>
            <a:r>
              <a:rPr lang="en-US" dirty="0" smtClean="0">
                <a:solidFill>
                  <a:schemeClr val="tx2"/>
                </a:solidFill>
              </a:rPr>
              <a:t>rule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chemeClr val="accent1"/>
                </a:solidFill>
              </a:rPr>
              <a:t>step</a:t>
            </a:r>
            <a:r>
              <a:rPr lang="en-US" dirty="0" smtClean="0"/>
              <a:t> in a problem </a:t>
            </a:r>
            <a:r>
              <a:rPr lang="en-US" dirty="0" smtClean="0">
                <a:solidFill>
                  <a:schemeClr val="accent1"/>
                </a:solidFill>
              </a:rPr>
              <a:t>solving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Rules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1"/>
                </a:solidFill>
              </a:rPr>
              <a:t>domain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knowledge</a:t>
            </a:r>
            <a:r>
              <a:rPr lang="en-US" dirty="0" smtClean="0"/>
              <a:t> and modified only from outside.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Rule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syntax</a:t>
            </a:r>
            <a:r>
              <a:rPr lang="en-US" dirty="0" smtClean="0"/>
              <a:t> is</a:t>
            </a:r>
            <a:r>
              <a:rPr lang="en-US" b="1" dirty="0" smtClean="0"/>
              <a:t> IF &lt;condition&gt; THEN &lt;action&gt;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e.g.</a:t>
            </a:r>
            <a:r>
              <a:rPr lang="en-US" b="1" dirty="0" smtClean="0"/>
              <a:t> IF &lt;(temperature, over, 20&gt;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THEN &lt;add (ocean, swimmable, yes)&gt;</a:t>
            </a:r>
            <a:endParaRPr lang="en-US" dirty="0" smtClean="0"/>
          </a:p>
          <a:p>
            <a:r>
              <a:rPr lang="en-US" dirty="0" smtClean="0"/>
              <a:t>If the </a:t>
            </a:r>
            <a:r>
              <a:rPr lang="en-US" dirty="0" smtClean="0">
                <a:solidFill>
                  <a:schemeClr val="accent1"/>
                </a:solidFill>
              </a:rPr>
              <a:t>conditions</a:t>
            </a:r>
            <a:r>
              <a:rPr lang="en-US" dirty="0" smtClean="0"/>
              <a:t> are matched to the working memory and if  </a:t>
            </a:r>
            <a:r>
              <a:rPr lang="en-US" dirty="0" smtClean="0">
                <a:solidFill>
                  <a:schemeClr val="accent1"/>
                </a:solidFill>
              </a:rPr>
              <a:t>fulfilled</a:t>
            </a:r>
            <a:r>
              <a:rPr lang="en-US" dirty="0" smtClean="0"/>
              <a:t> then rule may be </a:t>
            </a:r>
            <a:r>
              <a:rPr lang="en-US" dirty="0" smtClean="0">
                <a:solidFill>
                  <a:schemeClr val="accent1"/>
                </a:solidFill>
              </a:rPr>
              <a:t>fired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RB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actions</a:t>
            </a:r>
            <a:r>
              <a:rPr lang="en-US" dirty="0" smtClean="0"/>
              <a:t> are :</a:t>
            </a:r>
          </a:p>
          <a:p>
            <a:pPr lvl="1"/>
            <a:r>
              <a:rPr lang="en-US" b="1" dirty="0" smtClean="0"/>
              <a:t>“Add” 	   </a:t>
            </a:r>
            <a:r>
              <a:rPr lang="en-US" dirty="0" smtClean="0">
                <a:solidFill>
                  <a:schemeClr val="accent1"/>
                </a:solidFill>
              </a:rPr>
              <a:t>fact(s</a:t>
            </a:r>
            <a:r>
              <a:rPr lang="en-US" dirty="0" smtClean="0"/>
              <a:t>) to </a:t>
            </a:r>
            <a:r>
              <a:rPr lang="en-US" dirty="0" smtClean="0">
                <a:solidFill>
                  <a:schemeClr val="accent1"/>
                </a:solidFill>
              </a:rPr>
              <a:t>WM</a:t>
            </a:r>
            <a:r>
              <a:rPr lang="en-US" dirty="0" smtClean="0"/>
              <a:t>;</a:t>
            </a:r>
          </a:p>
          <a:p>
            <a:pPr lvl="1"/>
            <a:r>
              <a:rPr lang="en-US" b="1" dirty="0" smtClean="0"/>
              <a:t>“Remove” </a:t>
            </a:r>
            <a:r>
              <a:rPr lang="en-US" dirty="0" smtClean="0">
                <a:solidFill>
                  <a:schemeClr val="accent1"/>
                </a:solidFill>
              </a:rPr>
              <a:t>fact(s</a:t>
            </a:r>
            <a:r>
              <a:rPr lang="en-US" dirty="0" smtClean="0"/>
              <a:t>) from </a:t>
            </a:r>
            <a:r>
              <a:rPr lang="en-US" dirty="0" smtClean="0">
                <a:solidFill>
                  <a:schemeClr val="accent1"/>
                </a:solidFill>
              </a:rPr>
              <a:t>WM</a:t>
            </a:r>
            <a:r>
              <a:rPr lang="en-US" dirty="0" smtClean="0"/>
              <a:t>;</a:t>
            </a:r>
          </a:p>
          <a:p>
            <a:pPr lvl="1"/>
            <a:r>
              <a:rPr lang="en-US" b="1" dirty="0" smtClean="0"/>
              <a:t>“Modify”   </a:t>
            </a:r>
            <a:r>
              <a:rPr lang="en-US" dirty="0" smtClean="0">
                <a:solidFill>
                  <a:schemeClr val="accent1"/>
                </a:solidFill>
              </a:rPr>
              <a:t>fact(s</a:t>
            </a:r>
            <a:r>
              <a:rPr lang="en-US" dirty="0" smtClean="0"/>
              <a:t>) in </a:t>
            </a:r>
            <a:r>
              <a:rPr lang="en-US" dirty="0" smtClean="0">
                <a:solidFill>
                  <a:schemeClr val="accent1"/>
                </a:solidFill>
              </a:rPr>
              <a:t>WM</a:t>
            </a:r>
            <a:r>
              <a:rPr lang="en-US" dirty="0" smtClean="0"/>
              <a:t>;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Interpreter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It is the </a:t>
            </a:r>
            <a:r>
              <a:rPr lang="en-US" dirty="0" smtClean="0">
                <a:solidFill>
                  <a:schemeClr val="accent1"/>
                </a:solidFill>
              </a:rPr>
              <a:t>domain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independent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reasoning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mechanism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C00000"/>
                </a:solidFill>
              </a:rPr>
              <a:t>RBS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 smtClean="0">
                <a:solidFill>
                  <a:schemeClr val="accent1"/>
                </a:solidFill>
              </a:rPr>
              <a:t>selects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rule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chemeClr val="accent1"/>
                </a:solidFill>
              </a:rPr>
              <a:t>Rule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Base</a:t>
            </a:r>
            <a:r>
              <a:rPr lang="en-US" dirty="0" smtClean="0"/>
              <a:t> and applies by performing </a:t>
            </a:r>
            <a:r>
              <a:rPr lang="en-US" dirty="0" smtClean="0">
                <a:solidFill>
                  <a:schemeClr val="accent1"/>
                </a:solidFill>
              </a:rPr>
              <a:t>action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operates on a cycle: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Retrieval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smtClean="0">
                <a:solidFill>
                  <a:schemeClr val="accent1"/>
                </a:solidFill>
              </a:rPr>
              <a:t>Finds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1"/>
                </a:solidFill>
              </a:rPr>
              <a:t>rules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chemeClr val="accent1"/>
                </a:solidFill>
              </a:rPr>
              <a:t>matches</a:t>
            </a:r>
            <a:r>
              <a:rPr lang="en-US" dirty="0" smtClean="0"/>
              <a:t> the current </a:t>
            </a:r>
            <a:r>
              <a:rPr lang="en-US" dirty="0" smtClean="0">
                <a:solidFill>
                  <a:schemeClr val="accent1"/>
                </a:solidFill>
              </a:rPr>
              <a:t>WM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Refinement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 - </a:t>
            </a:r>
            <a:r>
              <a:rPr lang="en-US" dirty="0" smtClean="0">
                <a:solidFill>
                  <a:schemeClr val="accent1"/>
                </a:solidFill>
              </a:rPr>
              <a:t>Prunes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reorders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resolves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conflicts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Execution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smtClean="0">
                <a:solidFill>
                  <a:schemeClr val="accent1"/>
                </a:solidFill>
              </a:rPr>
              <a:t>Executes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1"/>
                </a:solidFill>
              </a:rPr>
              <a:t>actions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chemeClr val="accent1"/>
                </a:solidFill>
              </a:rPr>
              <a:t>rules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chemeClr val="accent1"/>
                </a:solidFill>
              </a:rPr>
              <a:t>Conflict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Set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dirty="0" smtClean="0">
                <a:solidFill>
                  <a:schemeClr val="accent1"/>
                </a:solidFill>
              </a:rPr>
              <a:t>applies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1"/>
                </a:solidFill>
              </a:rPr>
              <a:t>rule</a:t>
            </a:r>
            <a:r>
              <a:rPr lang="en-US" dirty="0" smtClean="0"/>
              <a:t> by performing </a:t>
            </a:r>
            <a:r>
              <a:rPr lang="en-US" dirty="0" smtClean="0">
                <a:solidFill>
                  <a:schemeClr val="accent1"/>
                </a:solidFill>
              </a:rPr>
              <a:t>action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4.2 Biology-Inspired AI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</a:t>
            </a:r>
            <a:r>
              <a:rPr lang="en-US" b="1" dirty="0" smtClean="0">
                <a:solidFill>
                  <a:srgbClr val="C00000"/>
                </a:solidFill>
              </a:rPr>
              <a:t>Neural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Networks</a:t>
            </a:r>
            <a:r>
              <a:rPr lang="en-US" b="1" dirty="0" smtClean="0"/>
              <a:t> (NN)</a:t>
            </a:r>
            <a:endParaRPr lang="en-US" dirty="0" smtClean="0"/>
          </a:p>
          <a:p>
            <a:r>
              <a:rPr lang="en-US" dirty="0" smtClean="0"/>
              <a:t>Neural Networks </a:t>
            </a:r>
            <a:r>
              <a:rPr lang="en-US" dirty="0" smtClean="0">
                <a:solidFill>
                  <a:schemeClr val="accent1"/>
                </a:solidFill>
              </a:rPr>
              <a:t>model</a:t>
            </a:r>
            <a:r>
              <a:rPr lang="en-US" dirty="0" smtClean="0"/>
              <a:t> a</a:t>
            </a:r>
            <a:r>
              <a:rPr lang="en-US" b="1" dirty="0" smtClean="0"/>
              <a:t> brain learning by example</a:t>
            </a:r>
            <a:r>
              <a:rPr lang="en-US" dirty="0" smtClean="0"/>
              <a:t>. 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Neural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networks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1"/>
                </a:solidFill>
              </a:rPr>
              <a:t>structures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trained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recognize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input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patterns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  <a:r>
              <a:rPr lang="en-US" dirty="0" smtClean="0">
                <a:solidFill>
                  <a:srgbClr val="C00000"/>
                </a:solidFill>
              </a:rPr>
              <a:t>Neural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networks</a:t>
            </a:r>
            <a:r>
              <a:rPr lang="en-US" dirty="0" smtClean="0"/>
              <a:t> typically </a:t>
            </a:r>
            <a:r>
              <a:rPr lang="en-US" dirty="0" smtClean="0">
                <a:solidFill>
                  <a:srgbClr val="FFC000"/>
                </a:solidFill>
              </a:rPr>
              <a:t>take</a:t>
            </a:r>
            <a:r>
              <a:rPr lang="en-US" dirty="0" smtClean="0"/>
              <a:t> a </a:t>
            </a:r>
            <a:r>
              <a:rPr lang="en-US" dirty="0" smtClean="0">
                <a:solidFill>
                  <a:schemeClr val="accent1"/>
                </a:solidFill>
              </a:rPr>
              <a:t>vector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accent1"/>
                </a:solidFill>
              </a:rPr>
              <a:t>input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values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C000"/>
                </a:solidFill>
              </a:rPr>
              <a:t>produce</a:t>
            </a:r>
            <a:r>
              <a:rPr lang="en-US" dirty="0" smtClean="0"/>
              <a:t> a </a:t>
            </a:r>
            <a:r>
              <a:rPr lang="en-US" dirty="0" smtClean="0">
                <a:solidFill>
                  <a:schemeClr val="accent1"/>
                </a:solidFill>
              </a:rPr>
              <a:t>vector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accent1"/>
                </a:solidFill>
              </a:rPr>
              <a:t>output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values</a:t>
            </a:r>
            <a:r>
              <a:rPr lang="en-US" dirty="0" smtClean="0"/>
              <a:t>; inside, they </a:t>
            </a:r>
            <a:r>
              <a:rPr lang="en-US" dirty="0" smtClean="0">
                <a:solidFill>
                  <a:srgbClr val="FFC000"/>
                </a:solidFill>
              </a:rPr>
              <a:t>train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weights</a:t>
            </a:r>
            <a:r>
              <a:rPr lang="en-US" dirty="0" smtClean="0"/>
              <a:t> of "</a:t>
            </a:r>
            <a:r>
              <a:rPr lang="en-US" dirty="0" smtClean="0">
                <a:solidFill>
                  <a:srgbClr val="C00000"/>
                </a:solidFill>
              </a:rPr>
              <a:t>neurons</a:t>
            </a:r>
            <a:r>
              <a:rPr lang="en-US" dirty="0" smtClean="0"/>
              <a:t>“ </a:t>
            </a:r>
            <a:r>
              <a:rPr lang="ar-EG" dirty="0" smtClean="0"/>
              <a:t>الخلايا العصبية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>
                <a:solidFill>
                  <a:srgbClr val="FF0000"/>
                </a:solidFill>
              </a:rPr>
              <a:t>Perceptron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chemeClr val="accent2"/>
                </a:solidFill>
              </a:rPr>
              <a:t>model</a:t>
            </a:r>
            <a:r>
              <a:rPr lang="en-US" dirty="0" smtClean="0"/>
              <a:t> of a </a:t>
            </a:r>
            <a:r>
              <a:rPr lang="en-US" dirty="0" smtClean="0">
                <a:solidFill>
                  <a:schemeClr val="accent2"/>
                </a:solidFill>
              </a:rPr>
              <a:t>single</a:t>
            </a:r>
            <a:r>
              <a:rPr lang="en-US" dirty="0" smtClean="0"/>
              <a:t> `</a:t>
            </a:r>
            <a:r>
              <a:rPr lang="en-US" dirty="0" smtClean="0">
                <a:solidFill>
                  <a:srgbClr val="FFC000"/>
                </a:solidFill>
              </a:rPr>
              <a:t>trainable</a:t>
            </a:r>
            <a:r>
              <a:rPr lang="en-US" dirty="0" smtClean="0"/>
              <a:t>' </a:t>
            </a:r>
            <a:r>
              <a:rPr lang="en-US" dirty="0" smtClean="0">
                <a:solidFill>
                  <a:schemeClr val="accent2"/>
                </a:solidFill>
              </a:rPr>
              <a:t>neuron</a:t>
            </a:r>
          </a:p>
          <a:p>
            <a:r>
              <a:rPr lang="en-US" b="1" dirty="0" smtClean="0"/>
              <a:t> x1, x2, ..., </a:t>
            </a:r>
            <a:r>
              <a:rPr lang="en-US" b="1" dirty="0" err="1" smtClean="0">
                <a:solidFill>
                  <a:srgbClr val="C00000"/>
                </a:solidFill>
              </a:rPr>
              <a:t>xn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C000"/>
                </a:solidFill>
              </a:rPr>
              <a:t>inputs</a:t>
            </a:r>
            <a:r>
              <a:rPr lang="en-US" dirty="0" smtClean="0"/>
              <a:t> as real numbers or Boolean values depends on problem.		X1    w1</a:t>
            </a:r>
          </a:p>
          <a:p>
            <a:r>
              <a:rPr lang="en-US" b="1" dirty="0" smtClean="0"/>
              <a:t>w1, w2, ..., </a:t>
            </a:r>
            <a:r>
              <a:rPr lang="en-US" b="1" dirty="0" err="1" smtClean="0">
                <a:solidFill>
                  <a:srgbClr val="C00000"/>
                </a:solidFill>
              </a:rPr>
              <a:t>wn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C000"/>
                </a:solidFill>
              </a:rPr>
              <a:t>weights</a:t>
            </a:r>
            <a:r>
              <a:rPr lang="en-US" dirty="0" smtClean="0"/>
              <a:t>		x2   w2	    Y</a:t>
            </a:r>
          </a:p>
          <a:p>
            <a:pPr>
              <a:buNone/>
            </a:pPr>
            <a:r>
              <a:rPr lang="en-US" dirty="0" smtClean="0"/>
              <a:t> of the edges and are real valued.	X3  w3	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FFC000"/>
                </a:solidFill>
              </a:rPr>
              <a:t>threshold</a:t>
            </a:r>
            <a:r>
              <a:rPr lang="en-US" dirty="0" smtClean="0"/>
              <a:t> and is real valued.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Y</a:t>
            </a:r>
            <a:r>
              <a:rPr lang="en-US" b="1" dirty="0" smtClean="0"/>
              <a:t>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rgbClr val="FFC000"/>
                </a:solidFill>
              </a:rPr>
              <a:t>output</a:t>
            </a:r>
            <a:r>
              <a:rPr lang="en-US" dirty="0" smtClean="0"/>
              <a:t> and is Boolean.</a:t>
            </a:r>
          </a:p>
          <a:p>
            <a:r>
              <a:rPr lang="en-US" dirty="0" smtClean="0"/>
              <a:t>If the </a:t>
            </a:r>
            <a:r>
              <a:rPr lang="en-US" dirty="0" smtClean="0">
                <a:solidFill>
                  <a:schemeClr val="accent2"/>
                </a:solidFill>
              </a:rPr>
              <a:t>net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input</a:t>
            </a:r>
            <a:r>
              <a:rPr lang="en-US" dirty="0" smtClean="0"/>
              <a:t> which is</a:t>
            </a:r>
            <a:r>
              <a:rPr lang="en-US" b="1" dirty="0" smtClean="0">
                <a:solidFill>
                  <a:schemeClr val="accent2"/>
                </a:solidFill>
              </a:rPr>
              <a:t> w1 x1 + w2 x2 + ... + </a:t>
            </a:r>
            <a:r>
              <a:rPr lang="en-US" b="1" dirty="0" err="1" smtClean="0">
                <a:solidFill>
                  <a:schemeClr val="accent2"/>
                </a:solidFill>
              </a:rPr>
              <a:t>wn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xn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2"/>
                </a:solidFill>
              </a:rPr>
              <a:t>greater</a:t>
            </a:r>
            <a:r>
              <a:rPr lang="en-US" dirty="0" smtClean="0"/>
              <a:t> than the </a:t>
            </a:r>
            <a:r>
              <a:rPr lang="en-US" dirty="0" smtClean="0">
                <a:solidFill>
                  <a:schemeClr val="accent2"/>
                </a:solidFill>
              </a:rPr>
              <a:t>threshold</a:t>
            </a:r>
            <a:r>
              <a:rPr lang="en-US" b="1" dirty="0" smtClean="0"/>
              <a:t> T</a:t>
            </a:r>
            <a:r>
              <a:rPr lang="en-US" dirty="0" smtClean="0"/>
              <a:t> then </a:t>
            </a:r>
            <a:r>
              <a:rPr lang="en-US" dirty="0" smtClean="0">
                <a:solidFill>
                  <a:srgbClr val="FF0000"/>
                </a:solidFill>
              </a:rPr>
              <a:t>output</a:t>
            </a:r>
            <a:r>
              <a:rPr lang="en-US" b="1" dirty="0" smtClean="0"/>
              <a:t> y</a:t>
            </a:r>
            <a:r>
              <a:rPr lang="en-US" dirty="0" smtClean="0"/>
              <a:t> is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else</a:t>
            </a:r>
            <a:r>
              <a:rPr lang="en-US" b="1" dirty="0" smtClean="0"/>
              <a:t> 0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Neural networks use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supervised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learning</a:t>
            </a:r>
            <a:r>
              <a:rPr lang="en-US" dirty="0" smtClean="0"/>
              <a:t>, in which </a:t>
            </a:r>
            <a:r>
              <a:rPr lang="en-US" dirty="0" smtClean="0">
                <a:solidFill>
                  <a:schemeClr val="accent1"/>
                </a:solidFill>
              </a:rPr>
              <a:t>inputs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outputs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known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FFC000"/>
                </a:solidFill>
              </a:rPr>
              <a:t>goal</a:t>
            </a:r>
            <a:r>
              <a:rPr lang="en-US" dirty="0" smtClean="0"/>
              <a:t> is to build a </a:t>
            </a:r>
            <a:r>
              <a:rPr lang="en-US" dirty="0" smtClean="0">
                <a:solidFill>
                  <a:srgbClr val="FFC000"/>
                </a:solidFill>
              </a:rPr>
              <a:t>representation</a:t>
            </a:r>
            <a:r>
              <a:rPr lang="en-US" dirty="0" smtClean="0"/>
              <a:t> of a </a:t>
            </a:r>
            <a:r>
              <a:rPr lang="en-US" dirty="0" smtClean="0">
                <a:solidFill>
                  <a:srgbClr val="FFC000"/>
                </a:solidFill>
              </a:rPr>
              <a:t>function</a:t>
            </a:r>
            <a:r>
              <a:rPr lang="en-US" dirty="0" smtClean="0"/>
              <a:t> that will </a:t>
            </a:r>
            <a:r>
              <a:rPr lang="en-US" dirty="0" smtClean="0">
                <a:solidFill>
                  <a:srgbClr val="FFC000"/>
                </a:solidFill>
              </a:rPr>
              <a:t>approximate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2"/>
                </a:solidFill>
              </a:rPr>
              <a:t>input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2"/>
                </a:solidFill>
              </a:rPr>
              <a:t>output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mapping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086600" y="1828800"/>
            <a:ext cx="914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T</a:t>
            </a:r>
            <a:endParaRPr lang="en-US" sz="28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400800" y="1676400"/>
            <a:ext cx="762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400800" y="20574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477000" y="26670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324600" y="23622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001000" y="2209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14400"/>
          </a:xfrm>
        </p:spPr>
        <p:txBody>
          <a:bodyPr/>
          <a:lstStyle/>
          <a:p>
            <a:r>
              <a:rPr lang="en-US" b="1" dirty="0" smtClean="0"/>
              <a:t>Genetic Algorithms (GA)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GAs are part of evolutionary computing</a:t>
            </a:r>
            <a:r>
              <a:rPr lang="en-US" dirty="0" smtClean="0"/>
              <a:t>, a rapidly growing area of AI.</a:t>
            </a:r>
          </a:p>
          <a:p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Genetic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algorithms</a:t>
            </a:r>
            <a:r>
              <a:rPr lang="en-US" dirty="0" smtClean="0"/>
              <a:t> are implemented as a </a:t>
            </a:r>
            <a:r>
              <a:rPr lang="en-US" dirty="0" smtClean="0">
                <a:solidFill>
                  <a:schemeClr val="accent2"/>
                </a:solidFill>
              </a:rPr>
              <a:t>computer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simulation</a:t>
            </a:r>
            <a:r>
              <a:rPr lang="en-US" dirty="0" smtClean="0"/>
              <a:t>, where techniques are inspired by evolutionary biology. </a:t>
            </a:r>
          </a:p>
          <a:p>
            <a:r>
              <a:rPr lang="en-US" b="1" dirty="0" smtClean="0"/>
              <a:t>■ Mechanics of biological evolution</a:t>
            </a:r>
            <a:r>
              <a:rPr lang="en-US" dirty="0" smtClean="0"/>
              <a:t> </a:t>
            </a:r>
          </a:p>
          <a:p>
            <a:r>
              <a:rPr lang="en-US" dirty="0" smtClean="0"/>
              <a:t>Every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organism</a:t>
            </a:r>
            <a:r>
              <a:rPr lang="ar-EG" b="1" dirty="0" smtClean="0">
                <a:solidFill>
                  <a:srgbClr val="C00000"/>
                </a:solidFill>
              </a:rPr>
              <a:t>كائن حي </a:t>
            </a:r>
            <a:r>
              <a:rPr lang="en-US" dirty="0" smtClean="0"/>
              <a:t> has a set of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rules</a:t>
            </a:r>
            <a:r>
              <a:rPr lang="en-US" dirty="0" smtClean="0"/>
              <a:t>, describing </a:t>
            </a:r>
            <a:r>
              <a:rPr lang="en-US" dirty="0" smtClean="0">
                <a:solidFill>
                  <a:schemeClr val="accent2"/>
                </a:solidFill>
              </a:rPr>
              <a:t>how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chemeClr val="accent2"/>
                </a:solidFill>
              </a:rPr>
              <a:t>organism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2"/>
                </a:solidFill>
              </a:rPr>
              <a:t>built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chemeClr val="accent2"/>
                </a:solidFill>
              </a:rPr>
              <a:t>encoded</a:t>
            </a:r>
            <a:r>
              <a:rPr lang="en-US" dirty="0" smtClean="0"/>
              <a:t> in the </a:t>
            </a:r>
            <a:r>
              <a:rPr lang="en-US" b="1" i="1" dirty="0" smtClean="0">
                <a:solidFill>
                  <a:srgbClr val="FF0000"/>
                </a:solidFill>
              </a:rPr>
              <a:t>genes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rgbClr val="FF0000"/>
                </a:solidFill>
              </a:rPr>
              <a:t>organism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genes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  <a:r>
              <a:rPr lang="en-US" dirty="0" smtClean="0"/>
              <a:t> together into long </a:t>
            </a:r>
            <a:r>
              <a:rPr lang="en-US" dirty="0" smtClean="0">
                <a:solidFill>
                  <a:schemeClr val="accent2"/>
                </a:solidFill>
              </a:rPr>
              <a:t>strings</a:t>
            </a:r>
            <a:r>
              <a:rPr lang="en-US" dirty="0" smtClean="0"/>
              <a:t> called </a:t>
            </a:r>
            <a:r>
              <a:rPr lang="en-US" b="1" i="1" dirty="0" smtClean="0">
                <a:solidFill>
                  <a:srgbClr val="C00000"/>
                </a:solidFill>
              </a:rPr>
              <a:t>chromosomes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gene</a:t>
            </a:r>
            <a:r>
              <a:rPr lang="en-US" dirty="0" smtClean="0"/>
              <a:t> represents a specific</a:t>
            </a:r>
            <a:r>
              <a:rPr lang="en-US" b="1" dirty="0" smtClean="0"/>
              <a:t> trait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feature</a:t>
            </a:r>
            <a:r>
              <a:rPr lang="en-US" dirty="0" smtClean="0"/>
              <a:t>) of the </a:t>
            </a:r>
            <a:r>
              <a:rPr lang="en-US" dirty="0" smtClean="0">
                <a:solidFill>
                  <a:schemeClr val="accent1"/>
                </a:solidFill>
              </a:rPr>
              <a:t>organism</a:t>
            </a:r>
            <a:r>
              <a:rPr lang="en-US" dirty="0" smtClean="0"/>
              <a:t> and has several different </a:t>
            </a:r>
            <a:r>
              <a:rPr lang="en-US" dirty="0" smtClean="0">
                <a:solidFill>
                  <a:srgbClr val="FF0000"/>
                </a:solidFill>
              </a:rPr>
              <a:t>settings</a:t>
            </a:r>
            <a:r>
              <a:rPr lang="en-US" dirty="0" smtClean="0"/>
              <a:t>, e.g. setting for a </a:t>
            </a:r>
            <a:r>
              <a:rPr lang="en-US" dirty="0" smtClean="0">
                <a:solidFill>
                  <a:schemeClr val="accent1"/>
                </a:solidFill>
              </a:rPr>
              <a:t>hair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color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gene</a:t>
            </a:r>
            <a:r>
              <a:rPr lang="en-US" dirty="0" smtClean="0"/>
              <a:t> may be </a:t>
            </a:r>
            <a:r>
              <a:rPr lang="en-US" dirty="0" smtClean="0">
                <a:solidFill>
                  <a:schemeClr val="accent1"/>
                </a:solidFill>
              </a:rPr>
              <a:t>black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1"/>
                </a:solidFill>
              </a:rPr>
              <a:t>brown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genes</a:t>
            </a:r>
            <a:r>
              <a:rPr lang="en-US" dirty="0" smtClean="0"/>
              <a:t> and their </a:t>
            </a:r>
            <a:r>
              <a:rPr lang="en-US" dirty="0" smtClean="0">
                <a:solidFill>
                  <a:srgbClr val="FF0000"/>
                </a:solidFill>
              </a:rPr>
              <a:t>settings</a:t>
            </a:r>
            <a:r>
              <a:rPr lang="en-US" dirty="0" smtClean="0"/>
              <a:t> are referred as an organism's 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genotype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</a:t>
            </a:r>
            <a:r>
              <a:rPr lang="en-US" dirty="0" smtClean="0">
                <a:solidFill>
                  <a:schemeClr val="accent1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organisms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mate</a:t>
            </a:r>
            <a:r>
              <a:rPr lang="en-US" dirty="0" smtClean="0"/>
              <a:t> they </a:t>
            </a:r>
            <a:r>
              <a:rPr lang="en-US" dirty="0" smtClean="0">
                <a:solidFill>
                  <a:srgbClr val="FFC000"/>
                </a:solidFill>
              </a:rPr>
              <a:t>share</a:t>
            </a:r>
            <a:r>
              <a:rPr lang="en-US" dirty="0" smtClean="0"/>
              <a:t> their </a:t>
            </a:r>
            <a:r>
              <a:rPr lang="en-US" dirty="0" smtClean="0">
                <a:solidFill>
                  <a:srgbClr val="FFC000"/>
                </a:solidFill>
              </a:rPr>
              <a:t>genes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resultant </a:t>
            </a:r>
            <a:r>
              <a:rPr lang="en-US" b="1" dirty="0" smtClean="0">
                <a:solidFill>
                  <a:srgbClr val="FFC000"/>
                </a:solidFill>
              </a:rPr>
              <a:t>offspring</a:t>
            </a:r>
            <a:r>
              <a:rPr lang="en-US" b="1" dirty="0" smtClean="0"/>
              <a:t> </a:t>
            </a:r>
            <a:r>
              <a:rPr lang="ar-EG" b="1" dirty="0" smtClean="0"/>
              <a:t>نسل</a:t>
            </a:r>
            <a:r>
              <a:rPr lang="en-US" dirty="0" smtClean="0"/>
              <a:t> may end up having </a:t>
            </a:r>
            <a:r>
              <a:rPr lang="en-US" dirty="0" smtClean="0">
                <a:solidFill>
                  <a:schemeClr val="accent1"/>
                </a:solidFill>
              </a:rPr>
              <a:t>half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genes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chemeClr val="accent1"/>
                </a:solidFill>
              </a:rPr>
              <a:t>one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parent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half</a:t>
            </a:r>
            <a:r>
              <a:rPr lang="en-US" dirty="0" smtClean="0"/>
              <a:t> from the </a:t>
            </a:r>
            <a:r>
              <a:rPr lang="en-US" dirty="0" smtClean="0">
                <a:solidFill>
                  <a:schemeClr val="accent1"/>
                </a:solidFill>
              </a:rPr>
              <a:t>other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process is called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cross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over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gene may be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C000"/>
                </a:solidFill>
              </a:rPr>
              <a:t>mutated</a:t>
            </a:r>
            <a:r>
              <a:rPr lang="en-US" dirty="0" smtClean="0"/>
              <a:t>  </a:t>
            </a:r>
            <a:r>
              <a:rPr lang="ar-EG" dirty="0" err="1" smtClean="0"/>
              <a:t>يتحور</a:t>
            </a:r>
            <a:r>
              <a:rPr lang="en-US" dirty="0" smtClean="0"/>
              <a:t> and expressed in the organism as a completely </a:t>
            </a:r>
            <a:r>
              <a:rPr lang="en-US" dirty="0" smtClean="0">
                <a:solidFill>
                  <a:schemeClr val="accent1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trait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■</a:t>
            </a:r>
            <a:r>
              <a:rPr lang="en-US" dirty="0" smtClean="0"/>
              <a:t> Thus, </a:t>
            </a:r>
            <a:r>
              <a:rPr lang="en-US" dirty="0" smtClean="0">
                <a:solidFill>
                  <a:srgbClr val="C00000"/>
                </a:solidFill>
              </a:rPr>
              <a:t>Genetic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Algorithms</a:t>
            </a:r>
            <a:r>
              <a:rPr lang="en-US" dirty="0" smtClean="0"/>
              <a:t> are a </a:t>
            </a:r>
            <a:r>
              <a:rPr lang="en-US" dirty="0" smtClean="0">
                <a:solidFill>
                  <a:schemeClr val="accent2"/>
                </a:solidFill>
              </a:rPr>
              <a:t>way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accent2"/>
                </a:solidFill>
              </a:rPr>
              <a:t>solving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problems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FF0000"/>
                </a:solidFill>
              </a:rPr>
              <a:t>mimicking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processes </a:t>
            </a:r>
            <a:r>
              <a:rPr lang="ar-EG" dirty="0" smtClean="0">
                <a:solidFill>
                  <a:srgbClr val="FF0000"/>
                </a:solidFill>
              </a:rPr>
              <a:t>عمليات محاكاة</a:t>
            </a:r>
            <a:r>
              <a:rPr lang="en-US" dirty="0" smtClean="0"/>
              <a:t>,  </a:t>
            </a:r>
            <a:r>
              <a:rPr lang="en-US" dirty="0" smtClean="0">
                <a:solidFill>
                  <a:srgbClr val="C00000"/>
                </a:solidFill>
              </a:rPr>
              <a:t>Selection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Crosses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over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Mutation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Accepting</a:t>
            </a:r>
            <a:r>
              <a:rPr lang="en-US" dirty="0" smtClean="0"/>
              <a:t> to evolve a solution to a problem.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5. Branches of AI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Logical AI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■ </a:t>
            </a:r>
            <a:r>
              <a:rPr lang="en-US" dirty="0" smtClean="0">
                <a:solidFill>
                  <a:srgbClr val="C00000"/>
                </a:solidFill>
              </a:rPr>
              <a:t>Logic</a:t>
            </a:r>
            <a:r>
              <a:rPr lang="en-US" dirty="0" smtClean="0"/>
              <a:t> is a</a:t>
            </a:r>
            <a:r>
              <a:rPr lang="en-US" b="1" dirty="0" smtClean="0"/>
              <a:t> language for reasoning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A </a:t>
            </a:r>
            <a:r>
              <a:rPr lang="en-US" dirty="0" smtClean="0">
                <a:solidFill>
                  <a:schemeClr val="accent2"/>
                </a:solidFill>
              </a:rPr>
              <a:t>collection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accent2"/>
                </a:solidFill>
              </a:rPr>
              <a:t>rules</a:t>
            </a:r>
            <a:r>
              <a:rPr lang="en-US" dirty="0" smtClean="0"/>
              <a:t> used while doing </a:t>
            </a:r>
            <a:r>
              <a:rPr lang="en-US" dirty="0" smtClean="0">
                <a:solidFill>
                  <a:schemeClr val="accent2"/>
                </a:solidFill>
              </a:rPr>
              <a:t>logical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reasoning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■ </a:t>
            </a:r>
            <a:r>
              <a:rPr lang="en-US" dirty="0" smtClean="0">
                <a:solidFill>
                  <a:srgbClr val="C00000"/>
                </a:solidFill>
              </a:rPr>
              <a:t>Types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C00000"/>
                </a:solidFill>
              </a:rPr>
              <a:t>logic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Propositional</a:t>
            </a:r>
            <a:r>
              <a:rPr lang="en-US" dirty="0" smtClean="0"/>
              <a:t> logic - logic of sentences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predicate</a:t>
            </a:r>
            <a:r>
              <a:rPr lang="en-US" dirty="0" smtClean="0"/>
              <a:t> logic - logic of objects</a:t>
            </a:r>
          </a:p>
          <a:p>
            <a:pPr lvl="1"/>
            <a:r>
              <a:rPr lang="en-US" dirty="0" smtClean="0"/>
              <a:t> logic involving </a:t>
            </a:r>
            <a:r>
              <a:rPr lang="en-US" dirty="0" smtClean="0">
                <a:solidFill>
                  <a:srgbClr val="FF0000"/>
                </a:solidFill>
              </a:rPr>
              <a:t>uncertainties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Fuzzy</a:t>
            </a:r>
            <a:r>
              <a:rPr lang="en-US" dirty="0" smtClean="0"/>
              <a:t> logic - dealing with fuzziness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Temporal</a:t>
            </a:r>
            <a:r>
              <a:rPr lang="en-US" dirty="0" smtClean="0"/>
              <a:t> logic, etc</a:t>
            </a:r>
          </a:p>
          <a:p>
            <a:pPr>
              <a:buNone/>
            </a:pPr>
            <a:r>
              <a:rPr lang="en-US" dirty="0" smtClean="0"/>
              <a:t>■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Propositional</a:t>
            </a:r>
            <a:r>
              <a:rPr lang="en-US" b="1" i="1" dirty="0" smtClean="0">
                <a:solidFill>
                  <a:schemeClr val="accent2"/>
                </a:solidFill>
              </a:rPr>
              <a:t> logic and </a:t>
            </a:r>
            <a:r>
              <a:rPr lang="en-US" b="1" i="1" dirty="0" smtClean="0">
                <a:solidFill>
                  <a:srgbClr val="C00000"/>
                </a:solidFill>
              </a:rPr>
              <a:t>Predicate</a:t>
            </a:r>
            <a:r>
              <a:rPr lang="en-US" b="1" i="1" dirty="0" smtClean="0">
                <a:solidFill>
                  <a:schemeClr val="accent2"/>
                </a:solidFill>
              </a:rPr>
              <a:t> logic </a:t>
            </a:r>
            <a:r>
              <a:rPr lang="en-US" b="1" dirty="0" smtClean="0">
                <a:solidFill>
                  <a:schemeClr val="accent2"/>
                </a:solidFill>
              </a:rPr>
              <a:t>are fundamental to all logic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Propositional logic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Propositions</a:t>
            </a:r>
            <a:r>
              <a:rPr lang="en-US" dirty="0" smtClean="0"/>
              <a:t> are “</a:t>
            </a:r>
            <a:r>
              <a:rPr lang="en-US" dirty="0" smtClean="0">
                <a:solidFill>
                  <a:schemeClr val="accent1"/>
                </a:solidFill>
              </a:rPr>
              <a:t>Sentences</a:t>
            </a:r>
            <a:r>
              <a:rPr lang="en-US" dirty="0" smtClean="0"/>
              <a:t>”; either </a:t>
            </a:r>
            <a:r>
              <a:rPr lang="en-US" dirty="0" smtClean="0">
                <a:solidFill>
                  <a:srgbClr val="FFC000"/>
                </a:solidFill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C000"/>
                </a:solidFill>
              </a:rPr>
              <a:t>false</a:t>
            </a:r>
            <a:r>
              <a:rPr lang="en-US" dirty="0" smtClean="0"/>
              <a:t> but not both.</a:t>
            </a:r>
          </a:p>
          <a:p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sentence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C000"/>
                </a:solidFill>
              </a:rPr>
              <a:t>smallest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unit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propositional</a:t>
            </a:r>
            <a:r>
              <a:rPr lang="en-US" dirty="0" smtClean="0"/>
              <a:t> logic</a:t>
            </a:r>
          </a:p>
          <a:p>
            <a:r>
              <a:rPr lang="en-US" dirty="0" smtClean="0"/>
              <a:t> If proposition is true, then truth value is "true"; else “false”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 : Sentence   "Grass is green";</a:t>
            </a:r>
          </a:p>
          <a:p>
            <a:r>
              <a:rPr lang="en-US" dirty="0" smtClean="0"/>
              <a:t>	Truth value “ true”;</a:t>
            </a:r>
          </a:p>
          <a:p>
            <a:r>
              <a:rPr lang="en-US" dirty="0" smtClean="0"/>
              <a:t>	Proposition is “yes”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Predicate logic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Predicate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chemeClr val="accent1"/>
                </a:solidFill>
              </a:rPr>
              <a:t>function</a:t>
            </a:r>
            <a:r>
              <a:rPr lang="en-US" dirty="0" smtClean="0"/>
              <a:t> may be </a:t>
            </a:r>
            <a:r>
              <a:rPr lang="en-US" dirty="0" smtClean="0">
                <a:solidFill>
                  <a:srgbClr val="FFC000"/>
                </a:solidFill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C000"/>
                </a:solidFill>
              </a:rPr>
              <a:t>false</a:t>
            </a:r>
            <a:r>
              <a:rPr lang="en-US" dirty="0" smtClean="0"/>
              <a:t> for arguments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Predicate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logic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1"/>
                </a:solidFill>
              </a:rPr>
              <a:t>rules</a:t>
            </a:r>
            <a:r>
              <a:rPr lang="en-US" dirty="0" smtClean="0"/>
              <a:t> that govern </a:t>
            </a:r>
            <a:r>
              <a:rPr lang="en-US" dirty="0" smtClean="0">
                <a:solidFill>
                  <a:schemeClr val="accent1"/>
                </a:solidFill>
              </a:rPr>
              <a:t>quantifiers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Predicate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logic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1"/>
                </a:solidFill>
              </a:rPr>
              <a:t>propositional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logic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added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with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quantifiers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Examples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“The car Tom is driving is blue",</a:t>
            </a:r>
          </a:p>
          <a:p>
            <a:r>
              <a:rPr lang="en-US" dirty="0" smtClean="0"/>
              <a:t>"The sky is blue",</a:t>
            </a:r>
          </a:p>
          <a:p>
            <a:r>
              <a:rPr lang="en-US" dirty="0" smtClean="0"/>
              <a:t>"The cover of this book is blue"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Predicate  </a:t>
            </a:r>
            <a:r>
              <a:rPr lang="en-US" b="1" dirty="0" smtClean="0">
                <a:solidFill>
                  <a:schemeClr val="accent1"/>
                </a:solidFill>
              </a:rPr>
              <a:t>is blue</a:t>
            </a:r>
            <a:r>
              <a:rPr lang="en-US" dirty="0" smtClean="0"/>
              <a:t>, give a name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B</a:t>
            </a:r>
            <a:r>
              <a:rPr lang="en-US" dirty="0" smtClean="0"/>
              <a:t> ;</a:t>
            </a:r>
          </a:p>
          <a:p>
            <a:r>
              <a:rPr lang="en-US" b="1" dirty="0" smtClean="0"/>
              <a:t>Sentence   </a:t>
            </a:r>
            <a:r>
              <a:rPr lang="en-US" dirty="0" smtClean="0"/>
              <a:t>represented as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B(x)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			 read B(x) as "</a:t>
            </a:r>
            <a:r>
              <a:rPr lang="en-US" dirty="0" smtClean="0">
                <a:solidFill>
                  <a:schemeClr val="accent1"/>
                </a:solidFill>
              </a:rPr>
              <a:t>x is blue</a:t>
            </a:r>
            <a:r>
              <a:rPr lang="en-US" dirty="0" smtClean="0"/>
              <a:t>" </a:t>
            </a:r>
          </a:p>
          <a:p>
            <a:r>
              <a:rPr lang="en-US" b="1" dirty="0" smtClean="0"/>
              <a:t>Object        </a:t>
            </a:r>
            <a:r>
              <a:rPr lang="en-US" dirty="0" smtClean="0"/>
              <a:t>represented as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x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· Search in AI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Search</a:t>
            </a:r>
            <a:r>
              <a:rPr lang="en-US" b="1" dirty="0" smtClean="0"/>
              <a:t> is a </a:t>
            </a:r>
            <a:r>
              <a:rPr lang="en-US" b="1" dirty="0" smtClean="0">
                <a:solidFill>
                  <a:schemeClr val="accent1"/>
                </a:solidFill>
              </a:rPr>
              <a:t>problem-solving</a:t>
            </a:r>
            <a:r>
              <a:rPr lang="en-US" b="1" dirty="0" smtClean="0"/>
              <a:t> technique </a:t>
            </a:r>
            <a:r>
              <a:rPr lang="en-US" dirty="0" smtClean="0"/>
              <a:t>that systematically consider </a:t>
            </a:r>
            <a:r>
              <a:rPr lang="en-US" dirty="0" smtClean="0">
                <a:solidFill>
                  <a:schemeClr val="accent2"/>
                </a:solidFill>
              </a:rPr>
              <a:t>all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possible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actions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2"/>
                </a:solidFill>
              </a:rPr>
              <a:t>find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path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chemeClr val="accent2"/>
                </a:solidFill>
              </a:rPr>
              <a:t>initial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state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2"/>
                </a:solidFill>
              </a:rPr>
              <a:t>target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state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■</a:t>
            </a:r>
            <a:r>
              <a:rPr lang="en-US" b="1" dirty="0" smtClean="0"/>
              <a:t> Search techniques</a:t>
            </a:r>
          </a:p>
          <a:p>
            <a:pPr>
              <a:buNone/>
            </a:pPr>
            <a:r>
              <a:rPr lang="en-US" dirty="0" smtClean="0"/>
              <a:t>        are many; the most fundamental are: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Depth first</a:t>
            </a:r>
          </a:p>
          <a:p>
            <a:pPr lvl="1"/>
            <a:r>
              <a:rPr lang="en-US" dirty="0" smtClean="0"/>
              <a:t> Breadth first</a:t>
            </a:r>
          </a:p>
          <a:p>
            <a:pPr lvl="1"/>
            <a:r>
              <a:rPr lang="en-US" dirty="0" smtClean="0"/>
              <a:t> Hill climbing</a:t>
            </a:r>
          </a:p>
          <a:p>
            <a:pPr lvl="1"/>
            <a:r>
              <a:rPr lang="en-US" dirty="0" smtClean="0"/>
              <a:t> Least cost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1.2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Relate to </a:t>
            </a:r>
            <a:r>
              <a:rPr lang="en-US" dirty="0" smtClean="0">
                <a:solidFill>
                  <a:srgbClr val="C00000"/>
                </a:solidFill>
              </a:rPr>
              <a:t>tasks</a:t>
            </a:r>
            <a:r>
              <a:rPr lang="en-US" dirty="0" smtClean="0"/>
              <a:t> involving </a:t>
            </a:r>
            <a:r>
              <a:rPr lang="en-US" dirty="0" smtClean="0">
                <a:solidFill>
                  <a:srgbClr val="C00000"/>
                </a:solidFill>
              </a:rPr>
              <a:t>higher mental processes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Examples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creativity, </a:t>
            </a:r>
          </a:p>
          <a:p>
            <a:pPr lvl="1"/>
            <a:r>
              <a:rPr lang="en-US" dirty="0" smtClean="0"/>
              <a:t>solving problems, </a:t>
            </a:r>
          </a:p>
          <a:p>
            <a:pPr lvl="1"/>
            <a:r>
              <a:rPr lang="en-US" dirty="0" smtClean="0"/>
              <a:t>pattern recognition, </a:t>
            </a:r>
          </a:p>
          <a:p>
            <a:pPr lvl="1"/>
            <a:r>
              <a:rPr lang="en-US" dirty="0" smtClean="0"/>
              <a:t>classification,</a:t>
            </a:r>
          </a:p>
          <a:p>
            <a:pPr lvl="1"/>
            <a:r>
              <a:rPr lang="en-US" dirty="0" smtClean="0"/>
              <a:t>learning,</a:t>
            </a:r>
          </a:p>
          <a:p>
            <a:pPr lvl="1"/>
            <a:r>
              <a:rPr lang="en-US" dirty="0" smtClean="0"/>
              <a:t>Deduction</a:t>
            </a:r>
          </a:p>
          <a:p>
            <a:pPr lvl="1"/>
            <a:r>
              <a:rPr lang="en-US" dirty="0" smtClean="0"/>
              <a:t>Building analogies</a:t>
            </a:r>
          </a:p>
          <a:p>
            <a:pPr lvl="1"/>
            <a:r>
              <a:rPr lang="en-US" dirty="0" smtClean="0"/>
              <a:t>Optimization</a:t>
            </a:r>
          </a:p>
          <a:p>
            <a:pPr lvl="1"/>
            <a:r>
              <a:rPr lang="en-US" dirty="0" smtClean="0"/>
              <a:t>Language processing</a:t>
            </a:r>
          </a:p>
          <a:p>
            <a:pPr lvl="1"/>
            <a:r>
              <a:rPr lang="en-US" dirty="0" smtClean="0"/>
              <a:t>And more ,,,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Search components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Initial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state</a:t>
            </a:r>
            <a:r>
              <a:rPr lang="en-US" dirty="0" smtClean="0"/>
              <a:t> - First location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Available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actions</a:t>
            </a:r>
            <a:r>
              <a:rPr lang="en-US" dirty="0" smtClean="0"/>
              <a:t> - Successor function : reachable states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test</a:t>
            </a:r>
            <a:r>
              <a:rPr lang="en-US" dirty="0" smtClean="0"/>
              <a:t> - Conditions for goal satisfaction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Path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cost</a:t>
            </a:r>
            <a:r>
              <a:rPr lang="en-US" dirty="0" smtClean="0"/>
              <a:t> - Cost of sequence from initial state to reachable state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■</a:t>
            </a:r>
            <a:r>
              <a:rPr lang="en-US" b="1" dirty="0" smtClean="0"/>
              <a:t> Search objective</a:t>
            </a:r>
            <a:endParaRPr lang="en-US" dirty="0" smtClean="0"/>
          </a:p>
          <a:p>
            <a:r>
              <a:rPr lang="en-US" dirty="0" smtClean="0"/>
              <a:t> Transform </a:t>
            </a:r>
            <a:r>
              <a:rPr lang="en-US" dirty="0" smtClean="0">
                <a:solidFill>
                  <a:schemeClr val="accent1"/>
                </a:solidFill>
              </a:rPr>
              <a:t>initial</a:t>
            </a:r>
            <a:r>
              <a:rPr lang="en-US" dirty="0" smtClean="0"/>
              <a:t> state into </a:t>
            </a:r>
            <a:r>
              <a:rPr lang="en-US" dirty="0" smtClean="0">
                <a:solidFill>
                  <a:schemeClr val="accent1"/>
                </a:solidFill>
              </a:rPr>
              <a:t>goal</a:t>
            </a:r>
            <a:r>
              <a:rPr lang="en-US" dirty="0" smtClean="0"/>
              <a:t> state - </a:t>
            </a:r>
            <a:r>
              <a:rPr lang="en-US" dirty="0" smtClean="0">
                <a:solidFill>
                  <a:schemeClr val="accent1"/>
                </a:solidFill>
              </a:rPr>
              <a:t>find a sequence of actions. </a:t>
            </a:r>
          </a:p>
          <a:p>
            <a:r>
              <a:rPr lang="en-US" dirty="0" smtClean="0"/>
              <a:t>■</a:t>
            </a:r>
            <a:r>
              <a:rPr lang="en-US" b="1" dirty="0" smtClean="0"/>
              <a:t> Search solution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Path</a:t>
            </a:r>
            <a:r>
              <a:rPr lang="en-US" dirty="0" smtClean="0"/>
              <a:t> from initial state to goal - </a:t>
            </a:r>
            <a:r>
              <a:rPr lang="en-US" dirty="0" smtClean="0">
                <a:solidFill>
                  <a:srgbClr val="002060"/>
                </a:solidFill>
              </a:rPr>
              <a:t>optimal</a:t>
            </a:r>
            <a:r>
              <a:rPr lang="en-US" dirty="0" smtClean="0"/>
              <a:t> if </a:t>
            </a:r>
            <a:r>
              <a:rPr lang="en-US" dirty="0" smtClean="0">
                <a:solidFill>
                  <a:schemeClr val="tx2"/>
                </a:solidFill>
              </a:rPr>
              <a:t>lowest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cost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Pattern Recognition (PR)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Definitions</a:t>
            </a:r>
            <a:r>
              <a:rPr lang="en-US" b="1" dirty="0" smtClean="0"/>
              <a:t> :</a:t>
            </a:r>
            <a:r>
              <a:rPr lang="en-US" dirty="0" smtClean="0"/>
              <a:t> from the literature</a:t>
            </a:r>
          </a:p>
          <a:p>
            <a:pPr>
              <a:buNone/>
            </a:pPr>
            <a:r>
              <a:rPr lang="en-US" dirty="0" smtClean="0"/>
              <a:t>  '</a:t>
            </a:r>
            <a:r>
              <a:rPr lang="en-US" dirty="0" smtClean="0">
                <a:solidFill>
                  <a:schemeClr val="accent1"/>
                </a:solidFill>
              </a:rPr>
              <a:t>The assignment of a physical object or event to one of pre-specified categories</a:t>
            </a:r>
            <a:r>
              <a:rPr lang="en-US" dirty="0" smtClean="0"/>
              <a:t>' – </a:t>
            </a:r>
            <a:r>
              <a:rPr lang="en-US" dirty="0" err="1" smtClean="0"/>
              <a:t>Duda</a:t>
            </a:r>
            <a:r>
              <a:rPr lang="en-US" dirty="0" smtClean="0"/>
              <a:t> and Hart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'The science that concerns the description or classification (recognition) of measurements' </a:t>
            </a:r>
            <a:r>
              <a:rPr lang="en-US" dirty="0" smtClean="0"/>
              <a:t>– </a:t>
            </a:r>
            <a:r>
              <a:rPr lang="en-US" dirty="0" err="1" smtClean="0"/>
              <a:t>Schalkoff</a:t>
            </a:r>
            <a:endParaRPr lang="en-US" dirty="0" smtClean="0"/>
          </a:p>
          <a:p>
            <a:r>
              <a:rPr lang="en-US" dirty="0" smtClean="0"/>
              <a:t> '</a:t>
            </a:r>
            <a:r>
              <a:rPr lang="en-US" dirty="0" smtClean="0">
                <a:solidFill>
                  <a:schemeClr val="accent1"/>
                </a:solidFill>
              </a:rPr>
              <a:t>The process of giving names Ω to observations X '</a:t>
            </a:r>
            <a:r>
              <a:rPr lang="en-US" dirty="0" smtClean="0"/>
              <a:t> – </a:t>
            </a:r>
            <a:r>
              <a:rPr lang="en-US" dirty="0" err="1" smtClean="0"/>
              <a:t>Schürmann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Pattern Recognition is concerned with answering the question 'What is this?' </a:t>
            </a:r>
            <a:r>
              <a:rPr lang="en-US" dirty="0" smtClean="0"/>
              <a:t>– Morse</a:t>
            </a:r>
          </a:p>
          <a:p>
            <a:r>
              <a:rPr lang="en-US" dirty="0" smtClean="0"/>
              <a:t> '</a:t>
            </a:r>
            <a:r>
              <a:rPr lang="en-US" dirty="0" smtClean="0">
                <a:solidFill>
                  <a:schemeClr val="accent1"/>
                </a:solidFill>
              </a:rPr>
              <a:t>A problem of estimating density functions in a high-dimensional space and dividing the space into the regions of categories or classes‘</a:t>
            </a:r>
            <a:r>
              <a:rPr lang="en-US" dirty="0" smtClean="0"/>
              <a:t> – </a:t>
            </a:r>
            <a:r>
              <a:rPr lang="en-US" dirty="0" err="1" smtClean="0"/>
              <a:t>Fukunaga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Pattern recognition problems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Machine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vision</a:t>
            </a:r>
            <a:r>
              <a:rPr lang="en-US" dirty="0" smtClean="0"/>
              <a:t> - Visual inspection, Aircraft  Type Rating (ATR)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Character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recognition</a:t>
            </a:r>
            <a:r>
              <a:rPr lang="en-US" dirty="0" smtClean="0"/>
              <a:t> – Mail sorting, processing bank </a:t>
            </a:r>
            <a:r>
              <a:rPr lang="en-US" dirty="0" err="1" smtClean="0"/>
              <a:t>cheques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Computer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aided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diagnosis</a:t>
            </a:r>
            <a:r>
              <a:rPr lang="en-US" dirty="0" smtClean="0"/>
              <a:t> - Medical image/EEG/ECG signal analysis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Speech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recognition</a:t>
            </a:r>
            <a:r>
              <a:rPr lang="en-US" dirty="0" smtClean="0"/>
              <a:t> - Human Computer Interaction, access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088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Approaches for Pattern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r>
              <a:rPr lang="en-US" dirty="0" smtClean="0"/>
              <a:t>Template Matching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 Statistical classification</a:t>
            </a:r>
          </a:p>
          <a:p>
            <a:pPr>
              <a:buNone/>
            </a:pPr>
            <a:r>
              <a:rPr lang="en-US" dirty="0" smtClean="0"/>
              <a:t> (Naïve </a:t>
            </a:r>
            <a:r>
              <a:rPr lang="en-US" dirty="0" err="1" smtClean="0"/>
              <a:t>Bayes</a:t>
            </a:r>
            <a:r>
              <a:rPr lang="en-US" dirty="0" smtClean="0"/>
              <a:t> Classifier, Support Vector Machines, Neural Networks, Hidden Markov Model, …)</a:t>
            </a:r>
          </a:p>
          <a:p>
            <a:r>
              <a:rPr lang="en-US" dirty="0" smtClean="0"/>
              <a:t> Syntactic or Structural matching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Knowledge Representation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b="1" dirty="0" smtClean="0"/>
              <a:t>How do we represent what we know?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Knowledge</a:t>
            </a:r>
            <a:r>
              <a:rPr lang="en-US" dirty="0" smtClean="0"/>
              <a:t> is a collection of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facts</a:t>
            </a:r>
            <a:r>
              <a:rPr lang="en-US" b="1" i="1" dirty="0" smtClean="0"/>
              <a:t>.</a:t>
            </a:r>
          </a:p>
          <a:p>
            <a:pPr lvl="1"/>
            <a:r>
              <a:rPr lang="en-US" dirty="0" smtClean="0"/>
              <a:t>To manipulate these facts by a program, a suitable representation is required.</a:t>
            </a:r>
          </a:p>
          <a:p>
            <a:pPr lvl="1"/>
            <a:r>
              <a:rPr lang="en-US" dirty="0" smtClean="0"/>
              <a:t>A Good representation facilitates problem solving.</a:t>
            </a:r>
          </a:p>
          <a:p>
            <a:r>
              <a:rPr lang="en-US" b="1" dirty="0" smtClean="0"/>
              <a:t> Knowledge representation </a:t>
            </a:r>
            <a:r>
              <a:rPr lang="en-US" b="1" dirty="0" smtClean="0">
                <a:solidFill>
                  <a:srgbClr val="C00000"/>
                </a:solidFill>
              </a:rPr>
              <a:t>techniques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Predicate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logic</a:t>
            </a:r>
            <a:r>
              <a:rPr lang="en-US" b="1" dirty="0" smtClean="0"/>
              <a:t> :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Semantic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networks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Frames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scripts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Production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rules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Definitions</a:t>
            </a:r>
            <a:endParaRPr lang="en-US" dirty="0" smtClean="0"/>
          </a:p>
          <a:p>
            <a:r>
              <a:rPr lang="en-US" dirty="0" smtClean="0"/>
              <a:t>Herbert Simon 1983 – “</a:t>
            </a:r>
            <a:r>
              <a:rPr lang="en-US" dirty="0" smtClean="0">
                <a:solidFill>
                  <a:srgbClr val="150BE5"/>
                </a:solidFill>
              </a:rPr>
              <a:t>Learning denotes changes in the system</a:t>
            </a:r>
          </a:p>
          <a:p>
            <a:pPr>
              <a:buNone/>
            </a:pPr>
            <a:r>
              <a:rPr lang="en-US" dirty="0" smtClean="0">
                <a:solidFill>
                  <a:srgbClr val="150BE5"/>
                </a:solidFill>
              </a:rPr>
              <a:t>    that are adaptive in the sense that they enable the system to do the </a:t>
            </a:r>
          </a:p>
          <a:p>
            <a:pPr>
              <a:buNone/>
            </a:pPr>
            <a:r>
              <a:rPr lang="en-US" dirty="0" smtClean="0">
                <a:solidFill>
                  <a:srgbClr val="150BE5"/>
                </a:solidFill>
              </a:rPr>
              <a:t>    same task or tasks more efficiently and more effectively the next</a:t>
            </a:r>
          </a:p>
          <a:p>
            <a:pPr>
              <a:buNone/>
            </a:pPr>
            <a:r>
              <a:rPr lang="en-US" dirty="0" smtClean="0">
                <a:solidFill>
                  <a:srgbClr val="150BE5"/>
                </a:solidFill>
              </a:rPr>
              <a:t>    time.”</a:t>
            </a:r>
          </a:p>
          <a:p>
            <a:r>
              <a:rPr lang="en-US" dirty="0" smtClean="0"/>
              <a:t> Marvin </a:t>
            </a:r>
            <a:r>
              <a:rPr lang="en-US" dirty="0" err="1" smtClean="0"/>
              <a:t>Minsky</a:t>
            </a:r>
            <a:r>
              <a:rPr lang="en-US" dirty="0" smtClean="0"/>
              <a:t> 1986 – “</a:t>
            </a:r>
            <a:r>
              <a:rPr lang="en-US" dirty="0" smtClean="0">
                <a:solidFill>
                  <a:srgbClr val="150BE5"/>
                </a:solidFill>
              </a:rPr>
              <a:t>Learning is making useful changes in the</a:t>
            </a:r>
          </a:p>
          <a:p>
            <a:pPr>
              <a:buNone/>
            </a:pPr>
            <a:r>
              <a:rPr lang="en-US" dirty="0" smtClean="0">
                <a:solidFill>
                  <a:srgbClr val="150BE5"/>
                </a:solidFill>
              </a:rPr>
              <a:t>      working of our mind</a:t>
            </a:r>
            <a:r>
              <a:rPr lang="en-US" dirty="0" smtClean="0"/>
              <a:t>.”</a:t>
            </a:r>
          </a:p>
          <a:p>
            <a:r>
              <a:rPr lang="en-US" dirty="0" err="1" smtClean="0"/>
              <a:t>Ryszard</a:t>
            </a:r>
            <a:r>
              <a:rPr lang="en-US" dirty="0" smtClean="0"/>
              <a:t> </a:t>
            </a:r>
            <a:r>
              <a:rPr lang="en-US" dirty="0" err="1" smtClean="0"/>
              <a:t>Michalski</a:t>
            </a:r>
            <a:r>
              <a:rPr lang="en-US" dirty="0" smtClean="0"/>
              <a:t> 1986 – "</a:t>
            </a:r>
            <a:r>
              <a:rPr lang="en-US" dirty="0" smtClean="0">
                <a:solidFill>
                  <a:srgbClr val="150BE5"/>
                </a:solidFill>
              </a:rPr>
              <a:t>Learning is constructing or modifying</a:t>
            </a:r>
          </a:p>
          <a:p>
            <a:pPr>
              <a:buNone/>
            </a:pPr>
            <a:r>
              <a:rPr lang="en-US" dirty="0" smtClean="0">
                <a:solidFill>
                  <a:srgbClr val="150BE5"/>
                </a:solidFill>
              </a:rPr>
              <a:t>     representations of what is being experienced</a:t>
            </a:r>
            <a:r>
              <a:rPr lang="en-US" dirty="0" smtClean="0"/>
              <a:t>.“</a:t>
            </a:r>
          </a:p>
          <a:p>
            <a:r>
              <a:rPr lang="en-US" dirty="0" smtClean="0"/>
              <a:t>Mitchell 1997 – “</a:t>
            </a:r>
            <a:r>
              <a:rPr lang="en-US" dirty="0" smtClean="0">
                <a:solidFill>
                  <a:srgbClr val="150BE5"/>
                </a:solidFill>
              </a:rPr>
              <a:t>A computer program is said to learn from</a:t>
            </a:r>
          </a:p>
          <a:p>
            <a:pPr>
              <a:buNone/>
            </a:pPr>
            <a:r>
              <a:rPr lang="en-US" dirty="0" smtClean="0">
                <a:solidFill>
                  <a:srgbClr val="150BE5"/>
                </a:solidFill>
              </a:rPr>
              <a:t>    experience</a:t>
            </a:r>
            <a:r>
              <a:rPr lang="en-US" b="1" dirty="0" smtClean="0">
                <a:solidFill>
                  <a:srgbClr val="150BE5"/>
                </a:solidFill>
              </a:rPr>
              <a:t> E</a:t>
            </a:r>
            <a:r>
              <a:rPr lang="en-US" dirty="0" smtClean="0">
                <a:solidFill>
                  <a:srgbClr val="150BE5"/>
                </a:solidFill>
              </a:rPr>
              <a:t> with respect to some class of tasks</a:t>
            </a:r>
            <a:r>
              <a:rPr lang="en-US" b="1" dirty="0" smtClean="0">
                <a:solidFill>
                  <a:srgbClr val="150BE5"/>
                </a:solidFill>
              </a:rPr>
              <a:t> T</a:t>
            </a:r>
            <a:r>
              <a:rPr lang="en-US" dirty="0" smtClean="0">
                <a:solidFill>
                  <a:srgbClr val="150BE5"/>
                </a:solidFill>
              </a:rPr>
              <a:t> and performance measure</a:t>
            </a:r>
            <a:r>
              <a:rPr lang="en-US" b="1" dirty="0" smtClean="0">
                <a:solidFill>
                  <a:srgbClr val="150BE5"/>
                </a:solidFill>
              </a:rPr>
              <a:t> P</a:t>
            </a:r>
            <a:r>
              <a:rPr lang="en-US" dirty="0" smtClean="0">
                <a:solidFill>
                  <a:srgbClr val="150BE5"/>
                </a:solidFill>
              </a:rPr>
              <a:t>, if its performance at tasks in</a:t>
            </a:r>
            <a:r>
              <a:rPr lang="en-US" b="1" dirty="0" smtClean="0">
                <a:solidFill>
                  <a:srgbClr val="150BE5"/>
                </a:solidFill>
              </a:rPr>
              <a:t> T</a:t>
            </a:r>
            <a:r>
              <a:rPr lang="en-US" dirty="0" smtClean="0">
                <a:solidFill>
                  <a:srgbClr val="150BE5"/>
                </a:solidFill>
              </a:rPr>
              <a:t>, as measured by</a:t>
            </a:r>
            <a:r>
              <a:rPr lang="en-US" b="1" dirty="0" smtClean="0">
                <a:solidFill>
                  <a:srgbClr val="150BE5"/>
                </a:solidFill>
              </a:rPr>
              <a:t> P</a:t>
            </a:r>
            <a:r>
              <a:rPr lang="en-US" dirty="0" smtClean="0">
                <a:solidFill>
                  <a:srgbClr val="150BE5"/>
                </a:solidFill>
              </a:rPr>
              <a:t>, improves with experience</a:t>
            </a:r>
            <a:r>
              <a:rPr lang="en-US" b="1" dirty="0" smtClean="0">
                <a:solidFill>
                  <a:srgbClr val="150BE5"/>
                </a:solidFill>
              </a:rPr>
              <a:t> E</a:t>
            </a:r>
            <a:r>
              <a:rPr lang="en-US" dirty="0" smtClean="0">
                <a:solidFill>
                  <a:schemeClr val="accent1"/>
                </a:solidFill>
              </a:rPr>
              <a:t>.”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Major Paradigms of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Rote</a:t>
            </a:r>
            <a:r>
              <a:rPr lang="en-US" b="1" dirty="0" smtClean="0"/>
              <a:t> : Learning by </a:t>
            </a:r>
            <a:r>
              <a:rPr lang="en-US" b="1" dirty="0" smtClean="0">
                <a:solidFill>
                  <a:srgbClr val="0070C0"/>
                </a:solidFill>
              </a:rPr>
              <a:t>memorization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Induction</a:t>
            </a:r>
            <a:r>
              <a:rPr lang="en-US" b="1" dirty="0" smtClean="0"/>
              <a:t> : Learning by </a:t>
            </a:r>
            <a:r>
              <a:rPr lang="en-US" b="1" dirty="0" smtClean="0">
                <a:solidFill>
                  <a:srgbClr val="0070C0"/>
                </a:solidFill>
              </a:rPr>
              <a:t>example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Analogy</a:t>
            </a:r>
            <a:r>
              <a:rPr lang="en-US" b="1" dirty="0" smtClean="0"/>
              <a:t> : Learning from </a:t>
            </a:r>
            <a:r>
              <a:rPr lang="en-US" b="1" dirty="0" smtClean="0">
                <a:solidFill>
                  <a:srgbClr val="0070C0"/>
                </a:solidFill>
              </a:rPr>
              <a:t>similarities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Genetic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Algorithms</a:t>
            </a:r>
            <a:r>
              <a:rPr lang="en-US" b="1" dirty="0" smtClean="0"/>
              <a:t> : Learning by </a:t>
            </a:r>
            <a:r>
              <a:rPr lang="en-US" b="1" dirty="0" smtClean="0">
                <a:solidFill>
                  <a:srgbClr val="0070C0"/>
                </a:solidFill>
              </a:rPr>
              <a:t>mimicking</a:t>
            </a:r>
            <a:r>
              <a:rPr lang="en-US" b="1" dirty="0" smtClean="0"/>
              <a:t> processes nature uses</a:t>
            </a:r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Reinforcement</a:t>
            </a:r>
            <a:r>
              <a:rPr lang="en-US" b="1" dirty="0" smtClean="0"/>
              <a:t> : Learning from </a:t>
            </a:r>
            <a:r>
              <a:rPr lang="en-US" b="1" dirty="0" smtClean="0">
                <a:solidFill>
                  <a:srgbClr val="0070C0"/>
                </a:solidFill>
              </a:rPr>
              <a:t>actions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6. Applications of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800" b="1" dirty="0" smtClean="0">
                <a:solidFill>
                  <a:srgbClr val="FF0000"/>
                </a:solidFill>
              </a:rPr>
              <a:t>Game</a:t>
            </a:r>
            <a:r>
              <a:rPr lang="en-US" sz="3800" b="1" dirty="0" smtClean="0"/>
              <a:t> </a:t>
            </a:r>
            <a:r>
              <a:rPr lang="en-US" sz="3800" b="1" dirty="0" smtClean="0">
                <a:solidFill>
                  <a:srgbClr val="FF0000"/>
                </a:solidFill>
              </a:rPr>
              <a:t>playing</a:t>
            </a:r>
            <a:r>
              <a:rPr lang="en-US" sz="3800" dirty="0" smtClean="0"/>
              <a:t> </a:t>
            </a:r>
          </a:p>
          <a:p>
            <a:pPr>
              <a:buNone/>
            </a:pPr>
            <a:r>
              <a:rPr lang="en-US" dirty="0" smtClean="0"/>
              <a:t>■ Games are Interactive computer program, an emerging area in which the goals of human-level AI are pursued.</a:t>
            </a:r>
          </a:p>
          <a:p>
            <a:pPr>
              <a:buNone/>
            </a:pPr>
            <a:r>
              <a:rPr lang="en-US" dirty="0" smtClean="0"/>
              <a:t>■ Games are made by creating human level artificially intelligent entities, e.g. enemies, partners, and support characters that act just like humans.</a:t>
            </a:r>
          </a:p>
          <a:p>
            <a:pPr>
              <a:buNone/>
            </a:pPr>
            <a:r>
              <a:rPr lang="en-US" dirty="0" smtClean="0"/>
              <a:t>■ Game play is a </a:t>
            </a:r>
            <a:r>
              <a:rPr lang="en-US" dirty="0" smtClean="0">
                <a:solidFill>
                  <a:schemeClr val="accent1"/>
                </a:solidFill>
              </a:rPr>
              <a:t>search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problem</a:t>
            </a:r>
            <a:r>
              <a:rPr lang="en-US" dirty="0" smtClean="0"/>
              <a:t> defined by: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Initial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state</a:t>
            </a:r>
            <a:r>
              <a:rPr lang="en-US" dirty="0" smtClean="0"/>
              <a:t> – board</a:t>
            </a:r>
          </a:p>
          <a:p>
            <a:pPr lvl="1"/>
            <a:r>
              <a:rPr lang="en-US" dirty="0" smtClean="0"/>
              <a:t> Expand function - build all </a:t>
            </a:r>
            <a:r>
              <a:rPr lang="en-US" dirty="0" smtClean="0">
                <a:solidFill>
                  <a:srgbClr val="FF0000"/>
                </a:solidFill>
              </a:rPr>
              <a:t>successor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states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 - payoff of the state</a:t>
            </a:r>
          </a:p>
          <a:p>
            <a:pPr lvl="1"/>
            <a:r>
              <a:rPr lang="en-US" dirty="0" smtClean="0"/>
              <a:t> Goal test - </a:t>
            </a:r>
            <a:r>
              <a:rPr lang="en-US" dirty="0" smtClean="0">
                <a:solidFill>
                  <a:schemeClr val="accent1"/>
                </a:solidFill>
              </a:rPr>
              <a:t>ultimate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state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FF0000"/>
                </a:solidFill>
              </a:rPr>
              <a:t>maximal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payoff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Deep Blue </a:t>
            </a:r>
            <a:r>
              <a:rPr lang="en-US" dirty="0" smtClean="0"/>
              <a:t>Chess program won over world champion Gary Kasparov. 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Speech Recognition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 process of converting a speech signal to a sequence of words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■ In 1990s, computer speech recognition reached a </a:t>
            </a:r>
            <a:r>
              <a:rPr lang="en-US" dirty="0" smtClean="0">
                <a:solidFill>
                  <a:schemeClr val="accent1"/>
                </a:solidFill>
              </a:rPr>
              <a:t>practical</a:t>
            </a:r>
            <a:r>
              <a:rPr lang="en-US" dirty="0" smtClean="0"/>
              <a:t> level for </a:t>
            </a:r>
            <a:r>
              <a:rPr lang="en-US" dirty="0" smtClean="0">
                <a:solidFill>
                  <a:schemeClr val="accent1"/>
                </a:solidFill>
              </a:rPr>
              <a:t>limited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purposes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■ Using computers recognizing speech is quite convenient, but most users find the keyboard and the mouse still more convenient.</a:t>
            </a:r>
          </a:p>
          <a:p>
            <a:pPr>
              <a:buNone/>
            </a:pPr>
            <a:r>
              <a:rPr lang="en-US" dirty="0" smtClean="0"/>
              <a:t>■ The typical usages are :</a:t>
            </a:r>
          </a:p>
          <a:p>
            <a:pPr lvl="1"/>
            <a:r>
              <a:rPr lang="en-US" dirty="0" smtClean="0"/>
              <a:t> Voice dialing (Call home),</a:t>
            </a:r>
          </a:p>
          <a:p>
            <a:pPr lvl="1"/>
            <a:r>
              <a:rPr lang="en-US" dirty="0" smtClean="0"/>
              <a:t> Call routing (collect call),</a:t>
            </a:r>
          </a:p>
          <a:p>
            <a:pPr lvl="1"/>
            <a:r>
              <a:rPr lang="en-US" dirty="0" smtClean="0"/>
              <a:t> Data entry (credit card number).</a:t>
            </a:r>
          </a:p>
          <a:p>
            <a:pPr lvl="1"/>
            <a:r>
              <a:rPr lang="en-US" dirty="0" smtClean="0"/>
              <a:t> Speaker recognition.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Understanding Natural Language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Natural language processing (</a:t>
            </a:r>
            <a:r>
              <a:rPr lang="en-US" dirty="0" smtClean="0">
                <a:solidFill>
                  <a:srgbClr val="C00000"/>
                </a:solidFill>
              </a:rPr>
              <a:t>NLP</a:t>
            </a:r>
            <a:r>
              <a:rPr lang="en-US" dirty="0" smtClean="0"/>
              <a:t>) does automated generation and understanding of natural human languages.</a:t>
            </a:r>
          </a:p>
          <a:p>
            <a:pPr>
              <a:buNone/>
            </a:pPr>
            <a:r>
              <a:rPr lang="en-US" dirty="0" smtClean="0"/>
              <a:t> ■</a:t>
            </a:r>
            <a:r>
              <a:rPr lang="en-US" b="1" dirty="0" smtClean="0"/>
              <a:t> Natural language </a:t>
            </a:r>
            <a:r>
              <a:rPr lang="en-US" b="1" dirty="0" smtClean="0">
                <a:solidFill>
                  <a:srgbClr val="C00000"/>
                </a:solidFill>
              </a:rPr>
              <a:t>generation</a:t>
            </a:r>
            <a:r>
              <a:rPr lang="en-US" b="1" dirty="0" smtClean="0"/>
              <a:t> system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Converts information from computer databases into normal-sounding human language</a:t>
            </a:r>
          </a:p>
          <a:p>
            <a:pPr>
              <a:buNone/>
            </a:pPr>
            <a:r>
              <a:rPr lang="en-US" dirty="0" smtClean="0"/>
              <a:t> ■</a:t>
            </a:r>
            <a:r>
              <a:rPr lang="en-US" b="1" dirty="0" smtClean="0"/>
              <a:t> Natural language </a:t>
            </a:r>
            <a:r>
              <a:rPr lang="en-US" b="1" dirty="0" smtClean="0">
                <a:solidFill>
                  <a:srgbClr val="C00000"/>
                </a:solidFill>
              </a:rPr>
              <a:t>understanding</a:t>
            </a:r>
            <a:r>
              <a:rPr lang="en-US" b="1" dirty="0" smtClean="0"/>
              <a:t> system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Converts samples of human language into more formal representations that are easier for computer programs to manipulate.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1.3 Intelligent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Perceiving</a:t>
            </a:r>
            <a:r>
              <a:rPr lang="en-US" sz="2400" dirty="0" smtClean="0"/>
              <a:t> one’s environment,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Acting</a:t>
            </a:r>
            <a:r>
              <a:rPr lang="en-US" sz="2400" dirty="0" smtClean="0"/>
              <a:t> in complex environments,</a:t>
            </a:r>
          </a:p>
          <a:p>
            <a:r>
              <a:rPr lang="en-US" sz="2400" dirty="0" smtClean="0"/>
              <a:t> </a:t>
            </a:r>
            <a:r>
              <a:rPr lang="en-US" sz="2400" b="1" dirty="0" smtClean="0">
                <a:solidFill>
                  <a:srgbClr val="C00000"/>
                </a:solidFill>
              </a:rPr>
              <a:t>Learning</a:t>
            </a:r>
            <a:r>
              <a:rPr lang="en-US" sz="2400" dirty="0" smtClean="0"/>
              <a:t> and understanding from experience,</a:t>
            </a:r>
          </a:p>
          <a:p>
            <a:r>
              <a:rPr lang="en-US" sz="2400" dirty="0" smtClean="0"/>
              <a:t> </a:t>
            </a:r>
            <a:r>
              <a:rPr lang="en-US" sz="2400" b="1" dirty="0" smtClean="0">
                <a:solidFill>
                  <a:srgbClr val="C00000"/>
                </a:solidFill>
              </a:rPr>
              <a:t>Reasoning</a:t>
            </a:r>
            <a:r>
              <a:rPr lang="en-US" sz="2400" dirty="0" smtClean="0"/>
              <a:t> to solve problems and discover hidden knowledge,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Knowledge</a:t>
            </a:r>
            <a:r>
              <a:rPr lang="en-US" sz="2400" dirty="0" smtClean="0"/>
              <a:t> applying successfully in new situations,</a:t>
            </a:r>
          </a:p>
          <a:p>
            <a:r>
              <a:rPr lang="en-US" sz="2400" dirty="0" smtClean="0"/>
              <a:t> </a:t>
            </a:r>
            <a:r>
              <a:rPr lang="en-US" sz="2400" b="1" dirty="0" smtClean="0">
                <a:solidFill>
                  <a:srgbClr val="C00000"/>
                </a:solidFill>
              </a:rPr>
              <a:t>Thinking</a:t>
            </a:r>
            <a:r>
              <a:rPr lang="en-US" sz="2400" dirty="0" smtClean="0"/>
              <a:t> abstractly, using analogies,</a:t>
            </a:r>
          </a:p>
          <a:p>
            <a:r>
              <a:rPr lang="en-US" sz="2400" dirty="0" smtClean="0"/>
              <a:t> </a:t>
            </a:r>
            <a:r>
              <a:rPr lang="en-US" sz="2400" b="1" dirty="0" smtClean="0">
                <a:solidFill>
                  <a:srgbClr val="C00000"/>
                </a:solidFill>
              </a:rPr>
              <a:t>Communicating</a:t>
            </a:r>
            <a:r>
              <a:rPr lang="en-US" sz="2400" dirty="0" smtClean="0"/>
              <a:t> with others, </a:t>
            </a:r>
          </a:p>
          <a:p>
            <a:r>
              <a:rPr lang="en-US" sz="2400" dirty="0" smtClean="0"/>
              <a:t>and more like:</a:t>
            </a:r>
          </a:p>
          <a:p>
            <a:pPr lvl="1"/>
            <a:r>
              <a:rPr lang="en-US" sz="2200" dirty="0" smtClean="0"/>
              <a:t> </a:t>
            </a:r>
            <a:r>
              <a:rPr lang="en-US" sz="2200" b="1" dirty="0" smtClean="0"/>
              <a:t>Creativity </a:t>
            </a:r>
            <a:r>
              <a:rPr lang="ar-EG" sz="2200" b="1" dirty="0" err="1" smtClean="0"/>
              <a:t>ابداع</a:t>
            </a:r>
            <a:r>
              <a:rPr lang="en-US" sz="2200" dirty="0" smtClean="0"/>
              <a:t>,</a:t>
            </a:r>
            <a:r>
              <a:rPr lang="en-US" sz="2200" b="1" dirty="0" smtClean="0"/>
              <a:t> Ingenuity </a:t>
            </a:r>
            <a:r>
              <a:rPr lang="ar-EG" sz="2200" b="1" dirty="0" smtClean="0"/>
              <a:t>براعة</a:t>
            </a:r>
            <a:r>
              <a:rPr lang="en-US" sz="2200" dirty="0" smtClean="0"/>
              <a:t>,</a:t>
            </a:r>
            <a:r>
              <a:rPr lang="en-US" sz="2200" b="1" dirty="0" smtClean="0"/>
              <a:t> Expressiveness </a:t>
            </a:r>
            <a:r>
              <a:rPr lang="ar-EG" sz="2200" b="1" dirty="0" smtClean="0"/>
              <a:t>تعبيري</a:t>
            </a:r>
            <a:r>
              <a:rPr lang="en-US" sz="2200" b="1" dirty="0" smtClean="0"/>
              <a:t>, Curiosity </a:t>
            </a:r>
            <a:r>
              <a:rPr lang="ar-EG" sz="2200" b="1" dirty="0" smtClean="0"/>
              <a:t>حب استطلاع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Some major tasks in NLP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Text-to-Speech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TTS</a:t>
            </a:r>
            <a:r>
              <a:rPr lang="en-US" dirty="0" smtClean="0"/>
              <a:t>) system :</a:t>
            </a:r>
          </a:p>
          <a:p>
            <a:pPr>
              <a:buNone/>
            </a:pPr>
            <a:r>
              <a:rPr lang="en-US" dirty="0" smtClean="0"/>
              <a:t>    converts normal language text into speech.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Speech recognition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SR</a:t>
            </a:r>
            <a:r>
              <a:rPr lang="en-US" dirty="0" smtClean="0"/>
              <a:t>) system :</a:t>
            </a:r>
          </a:p>
          <a:p>
            <a:pPr>
              <a:buNone/>
            </a:pPr>
            <a:r>
              <a:rPr lang="en-US" dirty="0" smtClean="0"/>
              <a:t>     process of converting a speech signal to a sequence of words;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Machine translation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MT</a:t>
            </a:r>
            <a:r>
              <a:rPr lang="en-US" dirty="0" smtClean="0"/>
              <a:t>) system :</a:t>
            </a:r>
          </a:p>
          <a:p>
            <a:pPr>
              <a:buNone/>
            </a:pPr>
            <a:r>
              <a:rPr lang="en-US" dirty="0" smtClean="0"/>
              <a:t>     translate text or speech from one natural language to another.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Information retrieval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IR</a:t>
            </a:r>
            <a:r>
              <a:rPr lang="en-US" dirty="0" smtClean="0"/>
              <a:t>) system :</a:t>
            </a:r>
          </a:p>
          <a:p>
            <a:pPr>
              <a:buNone/>
            </a:pPr>
            <a:r>
              <a:rPr lang="en-US" dirty="0" smtClean="0"/>
              <a:t>     search for information from databases such as Internet or World Wide Web or Intranets.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Computer Vision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It is a </a:t>
            </a:r>
            <a:r>
              <a:rPr lang="en-US" dirty="0" smtClean="0">
                <a:solidFill>
                  <a:schemeClr val="accent1"/>
                </a:solidFill>
              </a:rPr>
              <a:t>combination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accent1"/>
                </a:solidFill>
              </a:rPr>
              <a:t>concepts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techniques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ideas</a:t>
            </a:r>
            <a:r>
              <a:rPr lang="en-US" dirty="0" smtClean="0"/>
              <a:t> from : Digital </a:t>
            </a:r>
            <a:r>
              <a:rPr lang="en-US" dirty="0" smtClean="0">
                <a:solidFill>
                  <a:srgbClr val="FF0000"/>
                </a:solidFill>
              </a:rPr>
              <a:t>Image</a:t>
            </a:r>
            <a:r>
              <a:rPr lang="en-US" dirty="0" smtClean="0"/>
              <a:t> Processing, Pattern </a:t>
            </a:r>
            <a:r>
              <a:rPr lang="en-US" dirty="0" smtClean="0">
                <a:solidFill>
                  <a:srgbClr val="FF0000"/>
                </a:solidFill>
              </a:rPr>
              <a:t>Recognition</a:t>
            </a:r>
            <a:r>
              <a:rPr lang="en-US" dirty="0" smtClean="0"/>
              <a:t>, Artificial </a:t>
            </a:r>
            <a:r>
              <a:rPr lang="en-US" dirty="0" smtClean="0">
                <a:solidFill>
                  <a:srgbClr val="FF0000"/>
                </a:solidFill>
              </a:rPr>
              <a:t>Intelligence</a:t>
            </a:r>
            <a:r>
              <a:rPr lang="en-US" dirty="0" smtClean="0"/>
              <a:t> and Computer </a:t>
            </a:r>
            <a:r>
              <a:rPr lang="en-US" dirty="0" smtClean="0">
                <a:solidFill>
                  <a:srgbClr val="FF0000"/>
                </a:solidFill>
              </a:rPr>
              <a:t>Graphics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■ The world is composed of 3-D objects, but the inputs to the human eye and computers' TV cameras are 2-D.</a:t>
            </a:r>
          </a:p>
          <a:p>
            <a:pPr>
              <a:buNone/>
            </a:pPr>
            <a:r>
              <a:rPr lang="en-US" dirty="0" smtClean="0"/>
              <a:t> ■ Some useful programs can work solely in 2-D, but full computer vision requires partial 3-D information that is not just a set of 2-D views.</a:t>
            </a:r>
          </a:p>
          <a:p>
            <a:pPr>
              <a:buNone/>
            </a:pPr>
            <a:r>
              <a:rPr lang="en-US" dirty="0" smtClean="0"/>
              <a:t> ■ At present there are only limited ways of representing 3-D information directly, and they are not as good as what humans evidently use.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Examples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Face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recognition</a:t>
            </a:r>
            <a:r>
              <a:rPr lang="en-US" b="1" dirty="0" smtClean="0"/>
              <a:t>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The programs in use by banks</a:t>
            </a:r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Autonomous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driving</a:t>
            </a:r>
            <a:r>
              <a:rPr lang="en-US" b="1" dirty="0" smtClean="0"/>
              <a:t>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The ALVINN system, autonomously drove a van from Washington, D.C. to San Diego, averaging 63 mph day and night, and in all weather conditions.</a:t>
            </a:r>
          </a:p>
          <a:p>
            <a:r>
              <a:rPr lang="en-US" b="1" dirty="0" smtClean="0"/>
              <a:t> Other usages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0070C0"/>
                </a:solidFill>
              </a:rPr>
              <a:t>Handwriting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recognition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Baggage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inspection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Manufacturing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inspection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Photo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interpretation</a:t>
            </a:r>
            <a:r>
              <a:rPr lang="en-US" dirty="0" smtClean="0"/>
              <a:t>, etc .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Expert Systems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Systems in which </a:t>
            </a:r>
            <a:r>
              <a:rPr lang="en-US" sz="2400" dirty="0" smtClean="0">
                <a:solidFill>
                  <a:schemeClr val="accent1"/>
                </a:solidFill>
              </a:rPr>
              <a:t>human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expertise</a:t>
            </a:r>
            <a:r>
              <a:rPr lang="en-US" sz="2400" dirty="0" smtClean="0"/>
              <a:t> is held in the </a:t>
            </a:r>
            <a:r>
              <a:rPr lang="en-US" sz="2400" dirty="0" smtClean="0">
                <a:solidFill>
                  <a:schemeClr val="accent1"/>
                </a:solidFill>
              </a:rPr>
              <a:t>form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chemeClr val="accent1"/>
                </a:solidFill>
              </a:rPr>
              <a:t>rules </a:t>
            </a:r>
          </a:p>
          <a:p>
            <a:pPr>
              <a:buNone/>
            </a:pPr>
            <a:r>
              <a:rPr lang="en-US" sz="2400" dirty="0" smtClean="0"/>
              <a:t>■ It enable the system to </a:t>
            </a:r>
            <a:r>
              <a:rPr lang="en-US" sz="2400" dirty="0" smtClean="0">
                <a:solidFill>
                  <a:schemeClr val="accent1"/>
                </a:solidFill>
              </a:rPr>
              <a:t>diagnose</a:t>
            </a:r>
            <a:r>
              <a:rPr lang="en-US" sz="2400" dirty="0" smtClean="0"/>
              <a:t> situations </a:t>
            </a:r>
            <a:r>
              <a:rPr lang="en-US" sz="2400" dirty="0" smtClean="0">
                <a:solidFill>
                  <a:schemeClr val="accent1"/>
                </a:solidFill>
              </a:rPr>
              <a:t>without</a:t>
            </a:r>
            <a:r>
              <a:rPr lang="en-US" sz="2400" dirty="0" smtClean="0"/>
              <a:t> the </a:t>
            </a:r>
            <a:r>
              <a:rPr lang="en-US" sz="2400" dirty="0" smtClean="0">
                <a:solidFill>
                  <a:schemeClr val="accent1"/>
                </a:solidFill>
              </a:rPr>
              <a:t>human</a:t>
            </a:r>
            <a:r>
              <a:rPr lang="en-US" sz="2400" dirty="0" smtClean="0"/>
              <a:t> expert being present. </a:t>
            </a:r>
          </a:p>
          <a:p>
            <a:pPr>
              <a:buNone/>
            </a:pPr>
            <a:r>
              <a:rPr lang="en-US" sz="2400" dirty="0" smtClean="0"/>
              <a:t>■</a:t>
            </a:r>
            <a:r>
              <a:rPr lang="en-US" sz="2400" b="1" dirty="0" smtClean="0"/>
              <a:t> A Man-machine system</a:t>
            </a:r>
            <a:r>
              <a:rPr lang="en-US" sz="2400" dirty="0" smtClean="0"/>
              <a:t> with specialized problem-solving expertise. The "</a:t>
            </a:r>
            <a:r>
              <a:rPr lang="en-US" sz="2400" dirty="0" smtClean="0">
                <a:solidFill>
                  <a:srgbClr val="FF0000"/>
                </a:solidFill>
              </a:rPr>
              <a:t>expertise</a:t>
            </a:r>
            <a:r>
              <a:rPr lang="en-US" sz="2400" dirty="0" smtClean="0"/>
              <a:t>" consists of </a:t>
            </a:r>
            <a:r>
              <a:rPr lang="en-US" sz="2400" dirty="0" smtClean="0">
                <a:solidFill>
                  <a:schemeClr val="accent1"/>
                </a:solidFill>
              </a:rPr>
              <a:t>knowledge</a:t>
            </a:r>
            <a:r>
              <a:rPr lang="en-US" sz="2400" dirty="0" smtClean="0"/>
              <a:t> about a particular </a:t>
            </a:r>
            <a:r>
              <a:rPr lang="en-US" sz="2400" dirty="0" smtClean="0">
                <a:solidFill>
                  <a:schemeClr val="accent1"/>
                </a:solidFill>
              </a:rPr>
              <a:t>domain</a:t>
            </a:r>
            <a:r>
              <a:rPr lang="en-US" sz="2400" dirty="0" smtClean="0"/>
              <a:t>, understanding of </a:t>
            </a:r>
            <a:r>
              <a:rPr lang="en-US" sz="2400" dirty="0" smtClean="0">
                <a:solidFill>
                  <a:schemeClr val="accent1"/>
                </a:solidFill>
              </a:rPr>
              <a:t>problems</a:t>
            </a:r>
            <a:r>
              <a:rPr lang="en-US" sz="2400" dirty="0" smtClean="0"/>
              <a:t> within that domain, and "</a:t>
            </a:r>
            <a:r>
              <a:rPr lang="en-US" sz="2400" dirty="0" smtClean="0">
                <a:solidFill>
                  <a:schemeClr val="accent1"/>
                </a:solidFill>
              </a:rPr>
              <a:t>skill</a:t>
            </a:r>
            <a:r>
              <a:rPr lang="en-US" sz="2400" dirty="0" smtClean="0"/>
              <a:t>" at </a:t>
            </a:r>
            <a:r>
              <a:rPr lang="en-US" sz="2400" dirty="0" smtClean="0">
                <a:solidFill>
                  <a:schemeClr val="accent1"/>
                </a:solidFill>
              </a:rPr>
              <a:t>solving</a:t>
            </a:r>
            <a:r>
              <a:rPr lang="en-US" sz="2400" dirty="0" smtClean="0"/>
              <a:t> some of these </a:t>
            </a:r>
            <a:r>
              <a:rPr lang="en-US" sz="2400" dirty="0" smtClean="0">
                <a:solidFill>
                  <a:schemeClr val="accent1"/>
                </a:solidFill>
              </a:rPr>
              <a:t>problems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■</a:t>
            </a:r>
            <a:r>
              <a:rPr lang="en-US" sz="2400" b="1" dirty="0" smtClean="0"/>
              <a:t> Knowledge base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A knowledge engineer interviews </a:t>
            </a:r>
            <a:r>
              <a:rPr lang="en-US" sz="2400" dirty="0" smtClean="0">
                <a:solidFill>
                  <a:schemeClr val="accent1"/>
                </a:solidFill>
              </a:rPr>
              <a:t>experts</a:t>
            </a:r>
            <a:r>
              <a:rPr lang="en-US" sz="2400" dirty="0" smtClean="0"/>
              <a:t> in a certain </a:t>
            </a:r>
            <a:r>
              <a:rPr lang="en-US" sz="2400" dirty="0" smtClean="0">
                <a:solidFill>
                  <a:schemeClr val="accent1"/>
                </a:solidFill>
              </a:rPr>
              <a:t>domain</a:t>
            </a:r>
            <a:r>
              <a:rPr lang="en-US" sz="2400" dirty="0" smtClean="0"/>
              <a:t> and  tries to </a:t>
            </a:r>
            <a:r>
              <a:rPr lang="en-US" sz="2400" dirty="0" smtClean="0">
                <a:solidFill>
                  <a:schemeClr val="accent1"/>
                </a:solidFill>
              </a:rPr>
              <a:t>embody</a:t>
            </a:r>
            <a:r>
              <a:rPr lang="en-US" sz="2400" dirty="0" smtClean="0"/>
              <a:t> their </a:t>
            </a:r>
            <a:r>
              <a:rPr lang="en-US" sz="2400" dirty="0" smtClean="0">
                <a:solidFill>
                  <a:schemeClr val="accent1"/>
                </a:solidFill>
              </a:rPr>
              <a:t>knowledge</a:t>
            </a:r>
            <a:r>
              <a:rPr lang="en-US" sz="2400" dirty="0" smtClean="0"/>
              <a:t> in a </a:t>
            </a:r>
            <a:r>
              <a:rPr lang="en-US" sz="2400" dirty="0" smtClean="0">
                <a:solidFill>
                  <a:schemeClr val="accent1"/>
                </a:solidFill>
              </a:rPr>
              <a:t>computer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program</a:t>
            </a:r>
            <a:r>
              <a:rPr lang="en-US" sz="2400" dirty="0" smtClean="0"/>
              <a:t> for carrying out some task.</a:t>
            </a:r>
          </a:p>
          <a:p>
            <a:r>
              <a:rPr lang="en-US" sz="2400" dirty="0" smtClean="0"/>
              <a:t>One of the</a:t>
            </a:r>
            <a:r>
              <a:rPr lang="en-US" sz="2400" b="1" dirty="0" smtClean="0"/>
              <a:t> first expert systems was </a:t>
            </a:r>
            <a:r>
              <a:rPr lang="en-US" sz="2400" b="1" dirty="0" smtClean="0">
                <a:solidFill>
                  <a:srgbClr val="FF0000"/>
                </a:solidFill>
              </a:rPr>
              <a:t>MYCIN</a:t>
            </a:r>
            <a:r>
              <a:rPr lang="en-US" sz="2400" b="1" dirty="0" smtClean="0"/>
              <a:t> in 1974</a:t>
            </a:r>
            <a:r>
              <a:rPr lang="en-US" sz="2400" dirty="0" smtClean="0"/>
              <a:t>, which </a:t>
            </a:r>
            <a:r>
              <a:rPr lang="en-US" sz="2400" dirty="0" smtClean="0">
                <a:solidFill>
                  <a:schemeClr val="accent1"/>
                </a:solidFill>
              </a:rPr>
              <a:t>diagnosed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bacterial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infections</a:t>
            </a:r>
            <a:r>
              <a:rPr lang="en-US" sz="2400" dirty="0" smtClean="0"/>
              <a:t> of the </a:t>
            </a:r>
            <a:r>
              <a:rPr lang="en-US" sz="2400" dirty="0" smtClean="0">
                <a:solidFill>
                  <a:schemeClr val="accent1"/>
                </a:solidFill>
              </a:rPr>
              <a:t>blood</a:t>
            </a:r>
            <a:r>
              <a:rPr lang="en-US" sz="2400" dirty="0" smtClean="0"/>
              <a:t> and suggested treatments.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 Expert systems rely on knowledge of </a:t>
            </a:r>
            <a:r>
              <a:rPr lang="en-US" b="1" dirty="0" smtClean="0">
                <a:solidFill>
                  <a:srgbClr val="FF0000"/>
                </a:solidFill>
              </a:rPr>
              <a:t>human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experts</a:t>
            </a:r>
            <a:r>
              <a:rPr lang="en-US" dirty="0" smtClean="0"/>
              <a:t>, e.g.</a:t>
            </a:r>
          </a:p>
          <a:p>
            <a:r>
              <a:rPr lang="en-US" sz="2800" b="1" dirty="0" smtClean="0"/>
              <a:t> Diagnosis and Troubleshooting :</a:t>
            </a:r>
            <a:endParaRPr lang="en-US" sz="3600" dirty="0" smtClean="0"/>
          </a:p>
          <a:p>
            <a:pPr>
              <a:buNone/>
            </a:pPr>
            <a:r>
              <a:rPr lang="en-US" sz="2800" dirty="0" smtClean="0"/>
              <a:t>     deduces </a:t>
            </a:r>
            <a:r>
              <a:rPr lang="en-US" sz="2800" dirty="0" smtClean="0">
                <a:solidFill>
                  <a:schemeClr val="accent1"/>
                </a:solidFill>
              </a:rPr>
              <a:t>faults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accent1"/>
                </a:solidFill>
              </a:rPr>
              <a:t>suggest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corrective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actions</a:t>
            </a:r>
            <a:r>
              <a:rPr lang="en-US" sz="2800" dirty="0" smtClean="0"/>
              <a:t> for a  malfunctioning device or process</a:t>
            </a:r>
          </a:p>
          <a:p>
            <a:r>
              <a:rPr lang="en-US" sz="2800" b="1" dirty="0" smtClean="0"/>
              <a:t> Planning and Scheduling :</a:t>
            </a:r>
            <a:endParaRPr lang="en-US" sz="3600" dirty="0" smtClean="0"/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smtClean="0">
                <a:solidFill>
                  <a:schemeClr val="accent1"/>
                </a:solidFill>
              </a:rPr>
              <a:t>analyzing</a:t>
            </a:r>
            <a:r>
              <a:rPr lang="en-US" sz="2800" dirty="0" smtClean="0"/>
              <a:t> a set of </a:t>
            </a:r>
            <a:r>
              <a:rPr lang="en-US" sz="2800" dirty="0" smtClean="0">
                <a:solidFill>
                  <a:schemeClr val="accent1"/>
                </a:solidFill>
              </a:rPr>
              <a:t>goals</a:t>
            </a:r>
            <a:r>
              <a:rPr lang="en-US" sz="2800" dirty="0" smtClean="0"/>
              <a:t> to determine and </a:t>
            </a:r>
            <a:r>
              <a:rPr lang="en-US" sz="2800" dirty="0" smtClean="0">
                <a:solidFill>
                  <a:schemeClr val="accent1"/>
                </a:solidFill>
              </a:rPr>
              <a:t>ordering</a:t>
            </a:r>
            <a:r>
              <a:rPr lang="en-US" sz="2800" dirty="0" smtClean="0"/>
              <a:t> a set of </a:t>
            </a:r>
            <a:r>
              <a:rPr lang="en-US" sz="2800" dirty="0" smtClean="0">
                <a:solidFill>
                  <a:schemeClr val="accent1"/>
                </a:solidFill>
              </a:rPr>
              <a:t>actions</a:t>
            </a:r>
            <a:r>
              <a:rPr lang="en-US" sz="2800" dirty="0" smtClean="0"/>
              <a:t> taking into account the </a:t>
            </a:r>
            <a:r>
              <a:rPr lang="en-US" sz="2800" dirty="0" smtClean="0">
                <a:solidFill>
                  <a:schemeClr val="accent1"/>
                </a:solidFill>
              </a:rPr>
              <a:t>constraints</a:t>
            </a:r>
            <a:r>
              <a:rPr lang="en-US" sz="2800" dirty="0" smtClean="0"/>
              <a:t>; </a:t>
            </a:r>
            <a:r>
              <a:rPr lang="en-US" dirty="0" smtClean="0"/>
              <a:t>e.g. </a:t>
            </a:r>
            <a:r>
              <a:rPr lang="en-US" dirty="0" smtClean="0">
                <a:solidFill>
                  <a:srgbClr val="FF0000"/>
                </a:solidFill>
              </a:rPr>
              <a:t>airline scheduling of flights</a:t>
            </a:r>
          </a:p>
          <a:p>
            <a:r>
              <a:rPr lang="en-US" sz="2800" b="1" dirty="0" smtClean="0"/>
              <a:t>Financial Decision Making :</a:t>
            </a:r>
            <a:endParaRPr lang="en-US" sz="3600" dirty="0" smtClean="0"/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dirty="0" smtClean="0">
                <a:solidFill>
                  <a:schemeClr val="accent1"/>
                </a:solidFill>
              </a:rPr>
              <a:t>advisory</a:t>
            </a:r>
            <a:r>
              <a:rPr lang="en-US" dirty="0" smtClean="0"/>
              <a:t> programs </a:t>
            </a:r>
            <a:r>
              <a:rPr lang="en-US" dirty="0" smtClean="0">
                <a:solidFill>
                  <a:schemeClr val="accent1"/>
                </a:solidFill>
              </a:rPr>
              <a:t>assists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bankers</a:t>
            </a:r>
            <a:r>
              <a:rPr lang="en-US" dirty="0" smtClean="0"/>
              <a:t> to make </a:t>
            </a:r>
            <a:r>
              <a:rPr lang="en-US" dirty="0" smtClean="0">
                <a:solidFill>
                  <a:schemeClr val="accent1"/>
                </a:solidFill>
              </a:rPr>
              <a:t>loans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Insurance</a:t>
            </a:r>
            <a:r>
              <a:rPr lang="en-US" dirty="0" smtClean="0"/>
              <a:t> companies to </a:t>
            </a:r>
            <a:r>
              <a:rPr lang="en-US" dirty="0" smtClean="0">
                <a:solidFill>
                  <a:schemeClr val="accent1"/>
                </a:solidFill>
              </a:rPr>
              <a:t>assess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1"/>
                </a:solidFill>
              </a:rPr>
              <a:t>risk</a:t>
            </a:r>
            <a:r>
              <a:rPr lang="en-US" dirty="0" smtClean="0"/>
              <a:t> presented by the customer, etc.</a:t>
            </a:r>
          </a:p>
          <a:p>
            <a:r>
              <a:rPr lang="en-US" b="1" dirty="0" smtClean="0"/>
              <a:t>Process Monitoring and Control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1"/>
                </a:solidFill>
              </a:rPr>
              <a:t>analyzes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real-time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data</a:t>
            </a:r>
            <a:r>
              <a:rPr lang="en-US" dirty="0" smtClean="0"/>
              <a:t>, noticing </a:t>
            </a:r>
            <a:r>
              <a:rPr lang="en-US" dirty="0" smtClean="0">
                <a:solidFill>
                  <a:schemeClr val="accent1"/>
                </a:solidFill>
              </a:rPr>
              <a:t>anomalies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predicting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trends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chemeClr val="accent1"/>
                </a:solidFill>
              </a:rPr>
              <a:t>controlling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optimality</a:t>
            </a:r>
            <a:r>
              <a:rPr lang="en-US" dirty="0" smtClean="0"/>
              <a:t> and do </a:t>
            </a:r>
            <a:r>
              <a:rPr lang="en-US" dirty="0" smtClean="0">
                <a:solidFill>
                  <a:schemeClr val="accent1"/>
                </a:solidFill>
              </a:rPr>
              <a:t>failure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correction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1.4 Understanding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>
            <a:noAutofit/>
          </a:bodyPr>
          <a:lstStyle/>
          <a:p>
            <a:r>
              <a:rPr lang="en-US" dirty="0" smtClean="0"/>
              <a:t>How </a:t>
            </a:r>
            <a:r>
              <a:rPr lang="en-US" dirty="0" smtClean="0">
                <a:solidFill>
                  <a:srgbClr val="FF0000"/>
                </a:solidFill>
              </a:rPr>
              <a:t>knowledge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1"/>
                </a:solidFill>
              </a:rPr>
              <a:t>acquired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represented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chemeClr val="accent1"/>
                </a:solidFill>
              </a:rPr>
              <a:t>stored</a:t>
            </a:r>
            <a:r>
              <a:rPr lang="en-US" dirty="0" smtClean="0"/>
              <a:t>;</a:t>
            </a:r>
          </a:p>
          <a:p>
            <a:r>
              <a:rPr lang="en-US" dirty="0" smtClean="0"/>
              <a:t> How </a:t>
            </a:r>
            <a:r>
              <a:rPr lang="en-US" dirty="0" smtClean="0">
                <a:solidFill>
                  <a:srgbClr val="FF0000"/>
                </a:solidFill>
              </a:rPr>
              <a:t>intelligent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behavior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1"/>
                </a:solidFill>
              </a:rPr>
              <a:t>generated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learned</a:t>
            </a:r>
            <a:r>
              <a:rPr lang="en-US" dirty="0" smtClean="0"/>
              <a:t>;</a:t>
            </a:r>
          </a:p>
          <a:p>
            <a:r>
              <a:rPr lang="en-US" dirty="0" smtClean="0"/>
              <a:t> How </a:t>
            </a:r>
            <a:r>
              <a:rPr lang="en-US" dirty="0" smtClean="0">
                <a:solidFill>
                  <a:srgbClr val="FF0000"/>
                </a:solidFill>
              </a:rPr>
              <a:t>motives </a:t>
            </a:r>
            <a:r>
              <a:rPr lang="ar-EG" dirty="0" smtClean="0">
                <a:solidFill>
                  <a:srgbClr val="FF0000"/>
                </a:solidFill>
              </a:rPr>
              <a:t>الحوافز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emotions </a:t>
            </a:r>
            <a:r>
              <a:rPr lang="ar-EG" dirty="0" smtClean="0">
                <a:solidFill>
                  <a:srgbClr val="FF0000"/>
                </a:solidFill>
              </a:rPr>
              <a:t>أحاسيس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priorities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1"/>
                </a:solidFill>
              </a:rPr>
              <a:t>developed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used</a:t>
            </a:r>
            <a:r>
              <a:rPr lang="en-US" dirty="0" smtClean="0"/>
              <a:t>;</a:t>
            </a:r>
          </a:p>
          <a:p>
            <a:r>
              <a:rPr lang="en-US" dirty="0" smtClean="0"/>
              <a:t> How </a:t>
            </a:r>
            <a:r>
              <a:rPr lang="en-US" dirty="0" smtClean="0">
                <a:solidFill>
                  <a:srgbClr val="FF0000"/>
                </a:solidFill>
              </a:rPr>
              <a:t>sensory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signals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tx2"/>
                </a:solidFill>
              </a:rPr>
              <a:t>transformed</a:t>
            </a:r>
            <a:r>
              <a:rPr lang="en-US" dirty="0" smtClean="0"/>
              <a:t> into </a:t>
            </a:r>
            <a:r>
              <a:rPr lang="en-US" dirty="0" smtClean="0">
                <a:solidFill>
                  <a:srgbClr val="C00000"/>
                </a:solidFill>
              </a:rPr>
              <a:t>symbols</a:t>
            </a:r>
            <a:r>
              <a:rPr lang="en-US" dirty="0" smtClean="0"/>
              <a:t>;</a:t>
            </a:r>
          </a:p>
          <a:p>
            <a:r>
              <a:rPr lang="en-US" dirty="0" smtClean="0"/>
              <a:t> How </a:t>
            </a:r>
            <a:r>
              <a:rPr lang="en-US" dirty="0" smtClean="0">
                <a:solidFill>
                  <a:srgbClr val="FF0000"/>
                </a:solidFill>
              </a:rPr>
              <a:t>symbols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1"/>
                </a:solidFill>
              </a:rPr>
              <a:t>manipulated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C00000"/>
                </a:solidFill>
              </a:rPr>
              <a:t>perform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logic</a:t>
            </a:r>
            <a:r>
              <a:rPr lang="en-US" dirty="0" smtClean="0"/>
              <a:t>, to </a:t>
            </a:r>
            <a:r>
              <a:rPr lang="en-US" dirty="0" smtClean="0">
                <a:solidFill>
                  <a:srgbClr val="C00000"/>
                </a:solidFill>
              </a:rPr>
              <a:t>reason</a:t>
            </a:r>
            <a:r>
              <a:rPr lang="en-US" dirty="0" smtClean="0"/>
              <a:t> about </a:t>
            </a:r>
            <a:r>
              <a:rPr lang="en-US" dirty="0" smtClean="0">
                <a:solidFill>
                  <a:schemeClr val="accent1"/>
                </a:solidFill>
              </a:rPr>
              <a:t>past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C00000"/>
                </a:solidFill>
              </a:rPr>
              <a:t>plan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accent1"/>
                </a:solidFill>
              </a:rPr>
              <a:t>future</a:t>
            </a:r>
            <a:r>
              <a:rPr lang="en-US" dirty="0" smtClean="0"/>
              <a:t>;</a:t>
            </a:r>
          </a:p>
          <a:p>
            <a:r>
              <a:rPr lang="en-US" dirty="0" smtClean="0"/>
              <a:t> How </a:t>
            </a:r>
            <a:r>
              <a:rPr lang="en-US" dirty="0" smtClean="0">
                <a:solidFill>
                  <a:srgbClr val="FF0000"/>
                </a:solidFill>
              </a:rPr>
              <a:t>mechanisms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intelligence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produce</a:t>
            </a:r>
            <a:r>
              <a:rPr lang="en-US" dirty="0" smtClean="0"/>
              <a:t> the phenomena of </a:t>
            </a:r>
            <a:r>
              <a:rPr lang="en-US" dirty="0" smtClean="0">
                <a:solidFill>
                  <a:schemeClr val="accent1"/>
                </a:solidFill>
              </a:rPr>
              <a:t>illusion</a:t>
            </a:r>
            <a:r>
              <a:rPr lang="ar-EG" dirty="0" smtClean="0"/>
              <a:t>خداع 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belief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hope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fear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dreams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kindness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love</a:t>
            </a:r>
            <a:r>
              <a:rPr lang="en-US" dirty="0" smtClean="0"/>
              <a:t>.”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1.5 Hard or Strong AI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Generally, </a:t>
            </a:r>
            <a:r>
              <a:rPr lang="en-US" dirty="0" smtClean="0">
                <a:solidFill>
                  <a:srgbClr val="FF0000"/>
                </a:solidFill>
              </a:rPr>
              <a:t>artificial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intelligence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research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aims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2"/>
                </a:solidFill>
              </a:rPr>
              <a:t>create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AI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systems</a:t>
            </a:r>
            <a:r>
              <a:rPr lang="en-US" dirty="0" smtClean="0"/>
              <a:t> that </a:t>
            </a:r>
            <a:r>
              <a:rPr lang="en-US" dirty="0" smtClean="0"/>
              <a:t>can </a:t>
            </a:r>
            <a:r>
              <a:rPr lang="en-US" b="1" dirty="0" smtClean="0">
                <a:solidFill>
                  <a:schemeClr val="tx2"/>
                </a:solidFill>
              </a:rPr>
              <a:t>replicate</a:t>
            </a:r>
            <a:r>
              <a:rPr lang="en-US" b="1" dirty="0" smtClean="0"/>
              <a:t> human intelligence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completely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C00000"/>
                </a:solidFill>
              </a:rPr>
              <a:t>Strong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AI</a:t>
            </a:r>
            <a:r>
              <a:rPr lang="en-US" dirty="0" smtClean="0"/>
              <a:t> refers to a </a:t>
            </a:r>
            <a:r>
              <a:rPr lang="en-US" dirty="0" smtClean="0">
                <a:solidFill>
                  <a:schemeClr val="accent2"/>
                </a:solidFill>
              </a:rPr>
              <a:t>machine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chemeClr val="accent2"/>
                </a:solidFill>
              </a:rPr>
              <a:t>approaches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2"/>
                </a:solidFill>
              </a:rPr>
              <a:t>supersedes</a:t>
            </a:r>
            <a:r>
              <a:rPr lang="en-US" dirty="0" smtClean="0"/>
              <a:t> </a:t>
            </a:r>
            <a:r>
              <a:rPr lang="ar-EG" dirty="0" smtClean="0"/>
              <a:t>يحل محل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human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intelligence</a:t>
            </a:r>
            <a:r>
              <a:rPr lang="en-US" dirty="0" smtClean="0"/>
              <a:t>,</a:t>
            </a:r>
          </a:p>
          <a:p>
            <a:r>
              <a:rPr lang="en-US" b="1" dirty="0" smtClean="0"/>
              <a:t>◊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it can </a:t>
            </a:r>
            <a:r>
              <a:rPr lang="en-US" dirty="0" smtClean="0">
                <a:solidFill>
                  <a:schemeClr val="tx2"/>
                </a:solidFill>
              </a:rPr>
              <a:t>do</a:t>
            </a:r>
            <a:r>
              <a:rPr lang="en-US" dirty="0" smtClean="0"/>
              <a:t> typically </a:t>
            </a:r>
            <a:r>
              <a:rPr lang="en-US" dirty="0" smtClean="0">
                <a:solidFill>
                  <a:srgbClr val="C00000"/>
                </a:solidFill>
              </a:rPr>
              <a:t>human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tasks</a:t>
            </a:r>
            <a:r>
              <a:rPr lang="en-US" dirty="0" smtClean="0"/>
              <a:t>,</a:t>
            </a:r>
          </a:p>
          <a:p>
            <a:r>
              <a:rPr lang="en-US" b="1" dirty="0" smtClean="0"/>
              <a:t>◊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it can </a:t>
            </a:r>
            <a:r>
              <a:rPr lang="en-US" dirty="0" smtClean="0">
                <a:solidFill>
                  <a:schemeClr val="tx2"/>
                </a:solidFill>
              </a:rPr>
              <a:t>apply</a:t>
            </a:r>
            <a:r>
              <a:rPr lang="en-US" dirty="0" smtClean="0"/>
              <a:t> a wide range of background </a:t>
            </a:r>
            <a:r>
              <a:rPr lang="en-US" dirty="0" smtClean="0">
                <a:solidFill>
                  <a:srgbClr val="C00000"/>
                </a:solidFill>
              </a:rPr>
              <a:t>knowledge</a:t>
            </a:r>
            <a:r>
              <a:rPr lang="en-US" dirty="0" smtClean="0"/>
              <a:t> and</a:t>
            </a:r>
          </a:p>
          <a:p>
            <a:r>
              <a:rPr lang="en-US" b="1" dirty="0" smtClean="0"/>
              <a:t>◊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it </a:t>
            </a:r>
            <a:r>
              <a:rPr lang="en-US" dirty="0" smtClean="0">
                <a:solidFill>
                  <a:schemeClr val="tx2"/>
                </a:solidFill>
              </a:rPr>
              <a:t>has</a:t>
            </a:r>
            <a:r>
              <a:rPr lang="en-US" dirty="0" smtClean="0"/>
              <a:t> some </a:t>
            </a:r>
            <a:r>
              <a:rPr lang="en-US" dirty="0" smtClean="0">
                <a:solidFill>
                  <a:schemeClr val="tx2"/>
                </a:solidFill>
              </a:rPr>
              <a:t>degree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C00000"/>
                </a:solidFill>
              </a:rPr>
              <a:t>self-consciousness</a:t>
            </a:r>
            <a:r>
              <a:rPr lang="en-US" dirty="0" smtClean="0"/>
              <a:t> </a:t>
            </a:r>
            <a:r>
              <a:rPr lang="ar-EG" dirty="0" smtClean="0"/>
              <a:t>وعي ذاتي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 Strong AI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aims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tx2"/>
                </a:solidFill>
              </a:rPr>
              <a:t>build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machines</a:t>
            </a:r>
            <a:r>
              <a:rPr lang="en-US" dirty="0" smtClean="0"/>
              <a:t> whose overall </a:t>
            </a:r>
            <a:r>
              <a:rPr lang="en-US" b="1" dirty="0" smtClean="0">
                <a:solidFill>
                  <a:schemeClr val="tx2"/>
                </a:solidFill>
              </a:rPr>
              <a:t>intellectual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ability</a:t>
            </a:r>
            <a:r>
              <a:rPr lang="en-US" dirty="0" smtClean="0"/>
              <a:t> </a:t>
            </a:r>
            <a:r>
              <a:rPr lang="ar-EG" dirty="0" smtClean="0"/>
              <a:t>القدرة الفكرية 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tx2"/>
                </a:solidFill>
              </a:rPr>
              <a:t>indistinguishable</a:t>
            </a:r>
            <a:r>
              <a:rPr lang="en-US" dirty="0" smtClean="0"/>
              <a:t> from that of a </a:t>
            </a:r>
            <a:r>
              <a:rPr lang="en-US" b="1" dirty="0" smtClean="0">
                <a:solidFill>
                  <a:schemeClr val="tx2"/>
                </a:solidFill>
              </a:rPr>
              <a:t>human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being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1.6 Soft or Weak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Weak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AI</a:t>
            </a:r>
            <a:r>
              <a:rPr lang="en-US" dirty="0" smtClean="0"/>
              <a:t> refers to the use of </a:t>
            </a:r>
            <a:r>
              <a:rPr lang="en-US" b="1" dirty="0" smtClean="0">
                <a:solidFill>
                  <a:schemeClr val="accent1"/>
                </a:solidFill>
              </a:rPr>
              <a:t>software</a:t>
            </a:r>
            <a:r>
              <a:rPr lang="en-US" dirty="0" smtClean="0"/>
              <a:t> to study or </a:t>
            </a:r>
            <a:r>
              <a:rPr lang="en-US" dirty="0" smtClean="0">
                <a:solidFill>
                  <a:schemeClr val="accent1"/>
                </a:solidFill>
              </a:rPr>
              <a:t>accomplish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1"/>
                </a:solidFill>
              </a:rPr>
              <a:t>specific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solving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reasoning</a:t>
            </a:r>
            <a:r>
              <a:rPr lang="en-US" dirty="0" smtClean="0"/>
              <a:t> tasks that do </a:t>
            </a:r>
            <a:r>
              <a:rPr lang="en-US" dirty="0" smtClean="0">
                <a:solidFill>
                  <a:schemeClr val="accent1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encompass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1"/>
                </a:solidFill>
              </a:rPr>
              <a:t>full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range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human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cognitive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abilities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  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Example</a:t>
            </a:r>
            <a:r>
              <a:rPr lang="en-US" dirty="0" smtClean="0"/>
              <a:t> : a </a:t>
            </a:r>
            <a:r>
              <a:rPr lang="en-US" dirty="0" smtClean="0">
                <a:solidFill>
                  <a:schemeClr val="accent1"/>
                </a:solidFill>
              </a:rPr>
              <a:t>chess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program</a:t>
            </a:r>
            <a:r>
              <a:rPr lang="en-US" dirty="0" smtClean="0"/>
              <a:t> such as</a:t>
            </a:r>
            <a:r>
              <a:rPr lang="en-US" b="1" dirty="0" smtClean="0"/>
              <a:t> Deep Blue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  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Weak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AI</a:t>
            </a:r>
            <a:r>
              <a:rPr lang="en-US" dirty="0" smtClean="0"/>
              <a:t> does </a:t>
            </a:r>
            <a:r>
              <a:rPr lang="en-US" dirty="0" smtClean="0">
                <a:solidFill>
                  <a:schemeClr val="accent1"/>
                </a:solidFill>
              </a:rPr>
              <a:t>not</a:t>
            </a:r>
            <a:r>
              <a:rPr lang="en-US" dirty="0" smtClean="0"/>
              <a:t> achieve </a:t>
            </a:r>
            <a:r>
              <a:rPr lang="en-US" dirty="0" smtClean="0">
                <a:solidFill>
                  <a:schemeClr val="accent1"/>
                </a:solidFill>
              </a:rPr>
              <a:t>self-awareness</a:t>
            </a:r>
            <a:r>
              <a:rPr lang="en-US" dirty="0" smtClean="0"/>
              <a:t>; it </a:t>
            </a:r>
            <a:r>
              <a:rPr lang="en-US" dirty="0" smtClean="0">
                <a:solidFill>
                  <a:schemeClr val="tx2"/>
                </a:solidFill>
              </a:rPr>
              <a:t>demonstrates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wide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range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human-level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cognitive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abilities</a:t>
            </a:r>
            <a:r>
              <a:rPr lang="en-US" dirty="0" smtClean="0"/>
              <a:t>;</a:t>
            </a:r>
          </a:p>
          <a:p>
            <a:r>
              <a:rPr lang="en-US" dirty="0" smtClean="0"/>
              <a:t> it is merely an </a:t>
            </a:r>
            <a:r>
              <a:rPr lang="en-US" dirty="0" smtClean="0">
                <a:solidFill>
                  <a:schemeClr val="accent1"/>
                </a:solidFill>
              </a:rPr>
              <a:t>intelligent</a:t>
            </a:r>
            <a:r>
              <a:rPr lang="en-US" dirty="0" smtClean="0"/>
              <a:t>, a </a:t>
            </a:r>
            <a:r>
              <a:rPr lang="en-US" dirty="0" smtClean="0">
                <a:solidFill>
                  <a:srgbClr val="FF0000"/>
                </a:solidFill>
              </a:rPr>
              <a:t>specific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problem-solver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1.7 Cognitive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Aims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develop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/>
                </a:solidFill>
              </a:rPr>
              <a:t>explore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evaluate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theories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rgbClr val="C00000"/>
                </a:solidFill>
              </a:rPr>
              <a:t>how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rgbClr val="FF0000"/>
                </a:solidFill>
              </a:rPr>
              <a:t>mind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works</a:t>
            </a:r>
            <a:r>
              <a:rPr lang="en-US" dirty="0" smtClean="0"/>
              <a:t> through the use of </a:t>
            </a:r>
            <a:r>
              <a:rPr lang="en-US" b="1" dirty="0" smtClean="0">
                <a:solidFill>
                  <a:srgbClr val="FF0000"/>
                </a:solidFill>
              </a:rPr>
              <a:t>computational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models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important is </a:t>
            </a:r>
            <a:r>
              <a:rPr lang="en-US" dirty="0" smtClean="0">
                <a:solidFill>
                  <a:schemeClr val="tx2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what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tx2"/>
                </a:solidFill>
              </a:rPr>
              <a:t>done</a:t>
            </a:r>
            <a:r>
              <a:rPr lang="en-US" dirty="0" smtClean="0"/>
              <a:t> but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it is </a:t>
            </a:r>
            <a:r>
              <a:rPr lang="en-US" dirty="0" smtClean="0">
                <a:solidFill>
                  <a:schemeClr val="tx2"/>
                </a:solidFill>
              </a:rPr>
              <a:t>done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it means that, the </a:t>
            </a:r>
            <a:r>
              <a:rPr lang="en-US" dirty="0" smtClean="0">
                <a:solidFill>
                  <a:schemeClr val="accent1"/>
                </a:solidFill>
              </a:rPr>
              <a:t>program</a:t>
            </a:r>
            <a:r>
              <a:rPr lang="en-US" dirty="0" smtClean="0"/>
              <a:t> must </a:t>
            </a:r>
            <a:r>
              <a:rPr lang="en-US" dirty="0" smtClean="0">
                <a:solidFill>
                  <a:schemeClr val="accent1"/>
                </a:solidFill>
              </a:rPr>
              <a:t>operate</a:t>
            </a:r>
            <a:r>
              <a:rPr lang="en-US" dirty="0" smtClean="0"/>
              <a:t> in an </a:t>
            </a:r>
            <a:r>
              <a:rPr lang="en-US" dirty="0" smtClean="0">
                <a:solidFill>
                  <a:srgbClr val="FF0000"/>
                </a:solidFill>
              </a:rPr>
              <a:t>intelligent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manner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Example</a:t>
            </a:r>
            <a:r>
              <a:rPr lang="en-US" dirty="0" smtClean="0"/>
              <a:t> : 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Chess</a:t>
            </a:r>
            <a:r>
              <a:rPr lang="en-US" dirty="0" smtClean="0"/>
              <a:t> programs are </a:t>
            </a:r>
            <a:r>
              <a:rPr lang="en-US" b="1" dirty="0" smtClean="0">
                <a:solidFill>
                  <a:schemeClr val="accent1"/>
                </a:solidFill>
              </a:rPr>
              <a:t>successful</a:t>
            </a:r>
            <a:r>
              <a:rPr lang="en-US" dirty="0" smtClean="0"/>
              <a:t>, but </a:t>
            </a:r>
            <a:r>
              <a:rPr lang="en-US" dirty="0" smtClean="0">
                <a:solidFill>
                  <a:schemeClr val="tx2"/>
                </a:solidFill>
              </a:rPr>
              <a:t>say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little</a:t>
            </a:r>
            <a:r>
              <a:rPr lang="en-US" dirty="0" smtClean="0"/>
              <a:t> about the </a:t>
            </a:r>
            <a:r>
              <a:rPr lang="en-US" dirty="0" smtClean="0">
                <a:solidFill>
                  <a:schemeClr val="tx2"/>
                </a:solidFill>
              </a:rPr>
              <a:t>ways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humans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play</a:t>
            </a:r>
            <a:r>
              <a:rPr lang="en-US" dirty="0" smtClean="0"/>
              <a:t> chess.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3413</TotalTime>
  <Words>2043</Words>
  <Application>Microsoft Office PowerPoint</Application>
  <PresentationFormat>On-screen Show (4:3)</PresentationFormat>
  <Paragraphs>410</Paragraphs>
  <Slides>54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Flow</vt:lpstr>
      <vt:lpstr>Introduction to  Artificial Intelligence</vt:lpstr>
      <vt:lpstr>What is Artificial Intelligence ? </vt:lpstr>
      <vt:lpstr>Slide 3</vt:lpstr>
      <vt:lpstr>1.2 Intelligence</vt:lpstr>
      <vt:lpstr>1.3 Intelligent Behavior</vt:lpstr>
      <vt:lpstr>1.4 Understanding AI</vt:lpstr>
      <vt:lpstr>1.5 Hard or Strong AI </vt:lpstr>
      <vt:lpstr>1.6 Soft or Weak AI</vt:lpstr>
      <vt:lpstr>1.7 Cognitive Science</vt:lpstr>
      <vt:lpstr>2. Goals of AI </vt:lpstr>
      <vt:lpstr>· General AI Goal </vt:lpstr>
      <vt:lpstr>3. AI Approaches </vt:lpstr>
      <vt:lpstr>3.2 Laws of Thought : Think Rationally</vt:lpstr>
      <vt:lpstr>Research</vt:lpstr>
      <vt:lpstr>3.3 Turing Test : Act Human-like </vt:lpstr>
      <vt:lpstr>Slide 16</vt:lpstr>
      <vt:lpstr>3.4 Rational Agent : Act Rationally </vt:lpstr>
      <vt:lpstr>4. AI Techniques </vt:lpstr>
      <vt:lpstr>AI Techniques (Cont.) </vt:lpstr>
      <vt:lpstr>4.1 Describe and Match Technique </vt:lpstr>
      <vt:lpstr>Example( Puzzle) : Tower of Hanoi with only 2 disks</vt:lpstr>
      <vt:lpstr>Slide 22</vt:lpstr>
      <vt:lpstr>Assignment 1</vt:lpstr>
      <vt:lpstr>Tree Searching</vt:lpstr>
      <vt:lpstr>Tree search strategies:</vt:lpstr>
      <vt:lpstr>Generate-and-test method </vt:lpstr>
      <vt:lpstr>Rule-Based Systems (RBSs)</vt:lpstr>
      <vt:lpstr>Slide 28</vt:lpstr>
      <vt:lpstr>RBS components - Description</vt:lpstr>
      <vt:lpstr>Slide 30</vt:lpstr>
      <vt:lpstr>Interpreter</vt:lpstr>
      <vt:lpstr>4.2 Biology-Inspired AI Techniques</vt:lpstr>
      <vt:lpstr>Slide 33</vt:lpstr>
      <vt:lpstr>Genetic Algorithms (GA)</vt:lpstr>
      <vt:lpstr>Slide 35</vt:lpstr>
      <vt:lpstr>5. Branches of AI</vt:lpstr>
      <vt:lpstr>Slide 37</vt:lpstr>
      <vt:lpstr>Slide 38</vt:lpstr>
      <vt:lpstr>· Search in AI </vt:lpstr>
      <vt:lpstr>Slide 40</vt:lpstr>
      <vt:lpstr>Pattern Recognition (PR) </vt:lpstr>
      <vt:lpstr>Pattern recognition problems </vt:lpstr>
      <vt:lpstr>Approaches for Pattern recognition</vt:lpstr>
      <vt:lpstr>Knowledge Representation </vt:lpstr>
      <vt:lpstr>Learning</vt:lpstr>
      <vt:lpstr>Major Paradigms of Machine Learning</vt:lpstr>
      <vt:lpstr>6. Applications of AI</vt:lpstr>
      <vt:lpstr>Speech Recognition</vt:lpstr>
      <vt:lpstr>Understanding Natural Language</vt:lpstr>
      <vt:lpstr>Slide 50</vt:lpstr>
      <vt:lpstr>Computer Vision</vt:lpstr>
      <vt:lpstr>Slide 52</vt:lpstr>
      <vt:lpstr>Expert Systems</vt:lpstr>
      <vt:lpstr>Slide 54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Sammak</dc:creator>
  <cp:lastModifiedBy>Sammak</cp:lastModifiedBy>
  <cp:revision>159</cp:revision>
  <dcterms:created xsi:type="dcterms:W3CDTF">2006-08-16T00:00:00Z</dcterms:created>
  <dcterms:modified xsi:type="dcterms:W3CDTF">2013-09-21T21:38:09Z</dcterms:modified>
</cp:coreProperties>
</file>